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9" r:id="rId3"/>
    <p:sldId id="260" r:id="rId4"/>
    <p:sldId id="261" r:id="rId5"/>
    <p:sldId id="262" r:id="rId6"/>
  </p:sldIdLst>
  <p:sldSz cx="9144000" cy="6858000" type="screen4x3"/>
  <p:notesSz cx="7077075" cy="9004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222"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2" cy="45021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4008706" y="0"/>
            <a:ext cx="3066732" cy="450215"/>
          </a:xfrm>
          <a:prstGeom prst="rect">
            <a:avLst/>
          </a:prstGeom>
        </p:spPr>
        <p:txBody>
          <a:bodyPr vert="horz" lIns="93324" tIns="46662" rIns="93324" bIns="46662" rtlCol="0"/>
          <a:lstStyle>
            <a:lvl1pPr algn="r">
              <a:defRPr sz="1200"/>
            </a:lvl1pPr>
          </a:lstStyle>
          <a:p>
            <a:fld id="{BA38B704-67C8-40B1-B558-6A6723894E94}" type="datetimeFigureOut">
              <a:rPr lang="en-US" smtClean="0"/>
              <a:t>3/7/2016</a:t>
            </a:fld>
            <a:endParaRPr lang="en-US"/>
          </a:p>
        </p:txBody>
      </p:sp>
      <p:sp>
        <p:nvSpPr>
          <p:cNvPr id="4" name="Footer Placeholder 3"/>
          <p:cNvSpPr>
            <a:spLocks noGrp="1"/>
          </p:cNvSpPr>
          <p:nvPr>
            <p:ph type="ftr" sz="quarter" idx="2"/>
          </p:nvPr>
        </p:nvSpPr>
        <p:spPr>
          <a:xfrm>
            <a:off x="1" y="8552522"/>
            <a:ext cx="3066732" cy="45021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4008706" y="8552522"/>
            <a:ext cx="3066732" cy="450215"/>
          </a:xfrm>
          <a:prstGeom prst="rect">
            <a:avLst/>
          </a:prstGeom>
        </p:spPr>
        <p:txBody>
          <a:bodyPr vert="horz" lIns="93324" tIns="46662" rIns="93324" bIns="46662" rtlCol="0" anchor="b"/>
          <a:lstStyle>
            <a:lvl1pPr algn="r">
              <a:defRPr sz="1200"/>
            </a:lvl1pPr>
          </a:lstStyle>
          <a:p>
            <a:fld id="{C44F9B99-9FB8-45F5-85D1-E41CAD4AC286}" type="slidenum">
              <a:rPr lang="en-US" smtClean="0"/>
              <a:t>‹#›</a:t>
            </a:fld>
            <a:endParaRPr lang="en-US"/>
          </a:p>
        </p:txBody>
      </p:sp>
    </p:spTree>
    <p:extLst>
      <p:ext uri="{BB962C8B-B14F-4D97-AF65-F5344CB8AC3E}">
        <p14:creationId xmlns:p14="http://schemas.microsoft.com/office/powerpoint/2010/main" val="11482354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2" cy="45021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4008706" y="0"/>
            <a:ext cx="3066732" cy="450215"/>
          </a:xfrm>
          <a:prstGeom prst="rect">
            <a:avLst/>
          </a:prstGeom>
        </p:spPr>
        <p:txBody>
          <a:bodyPr vert="horz" lIns="93324" tIns="46662" rIns="93324" bIns="46662" rtlCol="0"/>
          <a:lstStyle>
            <a:lvl1pPr algn="r">
              <a:defRPr sz="1200"/>
            </a:lvl1pPr>
          </a:lstStyle>
          <a:p>
            <a:fld id="{75972D1D-72EF-4F1C-8848-ADA1CC426D58}" type="datetimeFigureOut">
              <a:rPr lang="en-US" smtClean="0"/>
              <a:t>3/7/2016</a:t>
            </a:fld>
            <a:endParaRPr lang="en-US"/>
          </a:p>
        </p:txBody>
      </p:sp>
      <p:sp>
        <p:nvSpPr>
          <p:cNvPr id="4" name="Slide Image Placeholder 3"/>
          <p:cNvSpPr>
            <a:spLocks noGrp="1" noRot="1" noChangeAspect="1"/>
          </p:cNvSpPr>
          <p:nvPr>
            <p:ph type="sldImg" idx="2"/>
          </p:nvPr>
        </p:nvSpPr>
        <p:spPr>
          <a:xfrm>
            <a:off x="1287463" y="676275"/>
            <a:ext cx="4502150" cy="33766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7708" y="4277043"/>
            <a:ext cx="5661660" cy="405193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552522"/>
            <a:ext cx="3066732" cy="45021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4008706" y="8552522"/>
            <a:ext cx="3066732" cy="450215"/>
          </a:xfrm>
          <a:prstGeom prst="rect">
            <a:avLst/>
          </a:prstGeom>
        </p:spPr>
        <p:txBody>
          <a:bodyPr vert="horz" lIns="93324" tIns="46662" rIns="93324" bIns="46662" rtlCol="0" anchor="b"/>
          <a:lstStyle>
            <a:lvl1pPr algn="r">
              <a:defRPr sz="1200"/>
            </a:lvl1pPr>
          </a:lstStyle>
          <a:p>
            <a:fld id="{206D07EE-BE20-4A17-B127-8ACC67881F21}" type="slidenum">
              <a:rPr lang="en-US" smtClean="0"/>
              <a:t>‹#›</a:t>
            </a:fld>
            <a:endParaRPr lang="en-US"/>
          </a:p>
        </p:txBody>
      </p:sp>
    </p:spTree>
    <p:extLst>
      <p:ext uri="{BB962C8B-B14F-4D97-AF65-F5344CB8AC3E}">
        <p14:creationId xmlns:p14="http://schemas.microsoft.com/office/powerpoint/2010/main" val="1187609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0484" name="Slide Number Placeholder 3"/>
          <p:cNvSpPr>
            <a:spLocks noGrp="1"/>
          </p:cNvSpPr>
          <p:nvPr>
            <p:ph type="sldNum" sz="quarter" idx="5"/>
          </p:nvPr>
        </p:nvSpPr>
        <p:spPr bwMode="auto">
          <a:noFill/>
          <a:ln>
            <a:miter lim="800000"/>
            <a:headEnd/>
            <a:tailEnd/>
          </a:ln>
        </p:spPr>
        <p:txBody>
          <a:bodyPr/>
          <a:lstStyle/>
          <a:p>
            <a:fld id="{1DE92831-27B9-4C90-A3C4-B7F8751A1344}" type="slidenum">
              <a:rPr lang="en-US">
                <a:solidFill>
                  <a:prstClr val="black"/>
                </a:solidFill>
              </a:rPr>
              <a:pPr/>
              <a:t>5</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5B7F0E-B5C3-4B77-AD55-35D91D42AD52}"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4F183-E7E7-492E-8430-C3796CC0D8A4}" type="slidenum">
              <a:rPr lang="en-US" smtClean="0"/>
              <a:t>‹#›</a:t>
            </a:fld>
            <a:endParaRPr lang="en-US"/>
          </a:p>
        </p:txBody>
      </p:sp>
    </p:spTree>
    <p:extLst>
      <p:ext uri="{BB962C8B-B14F-4D97-AF65-F5344CB8AC3E}">
        <p14:creationId xmlns:p14="http://schemas.microsoft.com/office/powerpoint/2010/main" val="3794289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5B7F0E-B5C3-4B77-AD55-35D91D42AD52}"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4F183-E7E7-492E-8430-C3796CC0D8A4}" type="slidenum">
              <a:rPr lang="en-US" smtClean="0"/>
              <a:t>‹#›</a:t>
            </a:fld>
            <a:endParaRPr lang="en-US"/>
          </a:p>
        </p:txBody>
      </p:sp>
    </p:spTree>
    <p:extLst>
      <p:ext uri="{BB962C8B-B14F-4D97-AF65-F5344CB8AC3E}">
        <p14:creationId xmlns:p14="http://schemas.microsoft.com/office/powerpoint/2010/main" val="1291651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5B7F0E-B5C3-4B77-AD55-35D91D42AD52}"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4F183-E7E7-492E-8430-C3796CC0D8A4}" type="slidenum">
              <a:rPr lang="en-US" smtClean="0"/>
              <a:t>‹#›</a:t>
            </a:fld>
            <a:endParaRPr lang="en-US"/>
          </a:p>
        </p:txBody>
      </p:sp>
    </p:spTree>
    <p:extLst>
      <p:ext uri="{BB962C8B-B14F-4D97-AF65-F5344CB8AC3E}">
        <p14:creationId xmlns:p14="http://schemas.microsoft.com/office/powerpoint/2010/main" val="1785592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5B7F0E-B5C3-4B77-AD55-35D91D42AD52}"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4F183-E7E7-492E-8430-C3796CC0D8A4}" type="slidenum">
              <a:rPr lang="en-US" smtClean="0"/>
              <a:t>‹#›</a:t>
            </a:fld>
            <a:endParaRPr lang="en-US"/>
          </a:p>
        </p:txBody>
      </p:sp>
    </p:spTree>
    <p:extLst>
      <p:ext uri="{BB962C8B-B14F-4D97-AF65-F5344CB8AC3E}">
        <p14:creationId xmlns:p14="http://schemas.microsoft.com/office/powerpoint/2010/main" val="792130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5B7F0E-B5C3-4B77-AD55-35D91D42AD52}"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4F183-E7E7-492E-8430-C3796CC0D8A4}" type="slidenum">
              <a:rPr lang="en-US" smtClean="0"/>
              <a:t>‹#›</a:t>
            </a:fld>
            <a:endParaRPr lang="en-US"/>
          </a:p>
        </p:txBody>
      </p:sp>
    </p:spTree>
    <p:extLst>
      <p:ext uri="{BB962C8B-B14F-4D97-AF65-F5344CB8AC3E}">
        <p14:creationId xmlns:p14="http://schemas.microsoft.com/office/powerpoint/2010/main" val="4005543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5B7F0E-B5C3-4B77-AD55-35D91D42AD52}" type="datetimeFigureOut">
              <a:rPr lang="en-US" smtClean="0"/>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4F183-E7E7-492E-8430-C3796CC0D8A4}" type="slidenum">
              <a:rPr lang="en-US" smtClean="0"/>
              <a:t>‹#›</a:t>
            </a:fld>
            <a:endParaRPr lang="en-US"/>
          </a:p>
        </p:txBody>
      </p:sp>
    </p:spTree>
    <p:extLst>
      <p:ext uri="{BB962C8B-B14F-4D97-AF65-F5344CB8AC3E}">
        <p14:creationId xmlns:p14="http://schemas.microsoft.com/office/powerpoint/2010/main" val="1314254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5B7F0E-B5C3-4B77-AD55-35D91D42AD52}" type="datetimeFigureOut">
              <a:rPr lang="en-US" smtClean="0"/>
              <a:t>3/7/2016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D4F183-E7E7-492E-8430-C3796CC0D8A4}" type="slidenum">
              <a:rPr lang="en-US" smtClean="0"/>
              <a:t>‹#›</a:t>
            </a:fld>
            <a:endParaRPr lang="en-US"/>
          </a:p>
        </p:txBody>
      </p:sp>
    </p:spTree>
    <p:extLst>
      <p:ext uri="{BB962C8B-B14F-4D97-AF65-F5344CB8AC3E}">
        <p14:creationId xmlns:p14="http://schemas.microsoft.com/office/powerpoint/2010/main" val="1698877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5B7F0E-B5C3-4B77-AD55-35D91D42AD52}" type="datetimeFigureOut">
              <a:rPr lang="en-US" smtClean="0"/>
              <a:t>3/7/2016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D4F183-E7E7-492E-8430-C3796CC0D8A4}" type="slidenum">
              <a:rPr lang="en-US" smtClean="0"/>
              <a:t>‹#›</a:t>
            </a:fld>
            <a:endParaRPr lang="en-US"/>
          </a:p>
        </p:txBody>
      </p:sp>
    </p:spTree>
    <p:extLst>
      <p:ext uri="{BB962C8B-B14F-4D97-AF65-F5344CB8AC3E}">
        <p14:creationId xmlns:p14="http://schemas.microsoft.com/office/powerpoint/2010/main" val="2386977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5B7F0E-B5C3-4B77-AD55-35D91D42AD52}" type="datetimeFigureOut">
              <a:rPr lang="en-US" smtClean="0"/>
              <a:t>3/7/2016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D4F183-E7E7-492E-8430-C3796CC0D8A4}" type="slidenum">
              <a:rPr lang="en-US" smtClean="0"/>
              <a:t>‹#›</a:t>
            </a:fld>
            <a:endParaRPr lang="en-US"/>
          </a:p>
        </p:txBody>
      </p:sp>
    </p:spTree>
    <p:extLst>
      <p:ext uri="{BB962C8B-B14F-4D97-AF65-F5344CB8AC3E}">
        <p14:creationId xmlns:p14="http://schemas.microsoft.com/office/powerpoint/2010/main" val="254498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5B7F0E-B5C3-4B77-AD55-35D91D42AD52}" type="datetimeFigureOut">
              <a:rPr lang="en-US" smtClean="0"/>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4F183-E7E7-492E-8430-C3796CC0D8A4}" type="slidenum">
              <a:rPr lang="en-US" smtClean="0"/>
              <a:t>‹#›</a:t>
            </a:fld>
            <a:endParaRPr lang="en-US"/>
          </a:p>
        </p:txBody>
      </p:sp>
    </p:spTree>
    <p:extLst>
      <p:ext uri="{BB962C8B-B14F-4D97-AF65-F5344CB8AC3E}">
        <p14:creationId xmlns:p14="http://schemas.microsoft.com/office/powerpoint/2010/main" val="3327039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5B7F0E-B5C3-4B77-AD55-35D91D42AD52}" type="datetimeFigureOut">
              <a:rPr lang="en-US" smtClean="0"/>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4F183-E7E7-492E-8430-C3796CC0D8A4}" type="slidenum">
              <a:rPr lang="en-US" smtClean="0"/>
              <a:t>‹#›</a:t>
            </a:fld>
            <a:endParaRPr lang="en-US"/>
          </a:p>
        </p:txBody>
      </p:sp>
    </p:spTree>
    <p:extLst>
      <p:ext uri="{BB962C8B-B14F-4D97-AF65-F5344CB8AC3E}">
        <p14:creationId xmlns:p14="http://schemas.microsoft.com/office/powerpoint/2010/main" val="3386510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5B7F0E-B5C3-4B77-AD55-35D91D42AD52}" type="datetimeFigureOut">
              <a:rPr lang="en-US" smtClean="0"/>
              <a:t>3/7/2016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4F183-E7E7-492E-8430-C3796CC0D8A4}" type="slidenum">
              <a:rPr lang="en-US" smtClean="0"/>
              <a:t>‹#›</a:t>
            </a:fld>
            <a:endParaRPr lang="en-US"/>
          </a:p>
        </p:txBody>
      </p:sp>
    </p:spTree>
    <p:extLst>
      <p:ext uri="{BB962C8B-B14F-4D97-AF65-F5344CB8AC3E}">
        <p14:creationId xmlns:p14="http://schemas.microsoft.com/office/powerpoint/2010/main" val="1337971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59436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237490" y="2971800"/>
            <a:ext cx="6400800" cy="1752600"/>
          </a:xfrm>
        </p:spPr>
        <p:txBody>
          <a:bodyPr>
            <a:normAutofit fontScale="55000" lnSpcReduction="20000"/>
          </a:bodyPr>
          <a:lstStyle/>
          <a:p>
            <a:r>
              <a:rPr lang="en-US" b="1" i="1" dirty="0" smtClean="0">
                <a:solidFill>
                  <a:schemeClr val="bg2"/>
                </a:solidFill>
              </a:rPr>
              <a:t>Michael Swack</a:t>
            </a:r>
          </a:p>
          <a:p>
            <a:r>
              <a:rPr lang="en-US" b="1" i="1" dirty="0" err="1" smtClean="0">
                <a:solidFill>
                  <a:schemeClr val="bg2"/>
                </a:solidFill>
              </a:rPr>
              <a:t>Carsey</a:t>
            </a:r>
            <a:r>
              <a:rPr lang="en-US" b="1" i="1" dirty="0" smtClean="0">
                <a:solidFill>
                  <a:schemeClr val="bg2"/>
                </a:solidFill>
              </a:rPr>
              <a:t> School of Public Policy</a:t>
            </a:r>
          </a:p>
          <a:p>
            <a:r>
              <a:rPr lang="en-US" b="1" i="1" dirty="0" smtClean="0">
                <a:solidFill>
                  <a:schemeClr val="bg2"/>
                </a:solidFill>
              </a:rPr>
              <a:t> University of New Hampshire</a:t>
            </a:r>
          </a:p>
          <a:p>
            <a:r>
              <a:rPr lang="en-US" b="1" i="1" dirty="0" smtClean="0">
                <a:solidFill>
                  <a:schemeClr val="bg2"/>
                </a:solidFill>
              </a:rPr>
              <a:t>March 10, 2016</a:t>
            </a:r>
          </a:p>
          <a:p>
            <a:r>
              <a:rPr lang="en-US" b="1" i="1" dirty="0" smtClean="0">
                <a:solidFill>
                  <a:schemeClr val="bg2"/>
                </a:solidFill>
              </a:rPr>
              <a:t>CDFI </a:t>
            </a:r>
            <a:r>
              <a:rPr lang="en-US" b="1" i="1" dirty="0" err="1" smtClean="0">
                <a:solidFill>
                  <a:schemeClr val="bg2"/>
                </a:solidFill>
              </a:rPr>
              <a:t>Coaltion</a:t>
            </a:r>
            <a:r>
              <a:rPr lang="en-US" b="1" i="1" dirty="0" smtClean="0">
                <a:solidFill>
                  <a:schemeClr val="bg2"/>
                </a:solidFill>
              </a:rPr>
              <a:t> </a:t>
            </a:r>
          </a:p>
          <a:p>
            <a:r>
              <a:rPr lang="en-US" b="1" i="1" dirty="0" smtClean="0">
                <a:solidFill>
                  <a:schemeClr val="bg2"/>
                </a:solidFill>
              </a:rPr>
              <a:t>Michael.swack@unh.edu </a:t>
            </a:r>
          </a:p>
          <a:p>
            <a:endParaRPr lang="en-US" b="1" i="1" dirty="0" smtClean="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96000"/>
            <a:ext cx="2779781" cy="575736"/>
          </a:xfrm>
          <a:prstGeom prst="rect">
            <a:avLst/>
          </a:prstGeom>
        </p:spPr>
      </p:pic>
      <p:sp>
        <p:nvSpPr>
          <p:cNvPr id="2" name="Title 1"/>
          <p:cNvSpPr>
            <a:spLocks noGrp="1"/>
          </p:cNvSpPr>
          <p:nvPr>
            <p:ph type="ctrTitle"/>
          </p:nvPr>
        </p:nvSpPr>
        <p:spPr>
          <a:xfrm>
            <a:off x="-48491" y="976745"/>
            <a:ext cx="9104381" cy="1371600"/>
          </a:xfrm>
        </p:spPr>
        <p:txBody>
          <a:bodyPr>
            <a:normAutofit fontScale="90000"/>
          </a:bodyPr>
          <a:lstStyle/>
          <a:p>
            <a:r>
              <a:rPr lang="en-US" b="1" dirty="0">
                <a:solidFill>
                  <a:prstClr val="black"/>
                </a:solidFill>
              </a:rPr>
              <a:t>SCALING U.S. COMMUNITY INVESTING: </a:t>
            </a:r>
            <a:br>
              <a:rPr lang="en-US" b="1" dirty="0">
                <a:solidFill>
                  <a:prstClr val="black"/>
                </a:solidFill>
              </a:rPr>
            </a:br>
            <a:r>
              <a:rPr lang="en-US" b="1" dirty="0">
                <a:solidFill>
                  <a:prstClr val="black"/>
                </a:solidFill>
              </a:rPr>
              <a:t>THE INVESTOR-PRODUCT INTERFACE</a:t>
            </a:r>
            <a:endParaRPr lang="en-US" dirty="0"/>
          </a:p>
        </p:txBody>
      </p:sp>
    </p:spTree>
    <p:extLst>
      <p:ext uri="{BB962C8B-B14F-4D97-AF65-F5344CB8AC3E}">
        <p14:creationId xmlns:p14="http://schemas.microsoft.com/office/powerpoint/2010/main" val="11072271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findings </a:t>
            </a:r>
            <a:endParaRPr lang="en-US" dirty="0"/>
          </a:p>
        </p:txBody>
      </p:sp>
      <p:sp>
        <p:nvSpPr>
          <p:cNvPr id="3" name="Content Placeholder 2"/>
          <p:cNvSpPr>
            <a:spLocks noGrp="1"/>
          </p:cNvSpPr>
          <p:nvPr>
            <p:ph idx="1"/>
          </p:nvPr>
        </p:nvSpPr>
        <p:spPr/>
        <p:txBody>
          <a:bodyPr>
            <a:normAutofit lnSpcReduction="10000"/>
          </a:bodyPr>
          <a:lstStyle/>
          <a:p>
            <a:r>
              <a:rPr lang="en-US" sz="2000" dirty="0"/>
              <a:t>THEME 1: </a:t>
            </a:r>
            <a:r>
              <a:rPr lang="en-US" sz="2000" b="1" dirty="0"/>
              <a:t>The need to prove impact is a challenge to raising investment in USCI, but one that sophisticated product managers may be on their way to overcoming. The greater challenge may be meeting the demand for a wide diversity of impacts that different investors </a:t>
            </a:r>
            <a:r>
              <a:rPr lang="en-US" sz="2000" b="1" dirty="0" smtClean="0"/>
              <a:t>desire</a:t>
            </a:r>
          </a:p>
          <a:p>
            <a:r>
              <a:rPr lang="en-US" sz="2000" dirty="0" smtClean="0"/>
              <a:t>THEME </a:t>
            </a:r>
            <a:r>
              <a:rPr lang="en-US" sz="2000" dirty="0"/>
              <a:t>2: </a:t>
            </a:r>
            <a:r>
              <a:rPr lang="en-US" sz="2000" b="1" dirty="0"/>
              <a:t>While mismatch between investor demands and product realities is a fundamental barrier to scaling USCI, investors show appetite for a substantial range of USCI products</a:t>
            </a:r>
            <a:r>
              <a:rPr lang="en-US" sz="2000" b="1" dirty="0" smtClean="0"/>
              <a:t>.</a:t>
            </a:r>
            <a:endParaRPr lang="en-US" sz="2000" dirty="0"/>
          </a:p>
          <a:p>
            <a:r>
              <a:rPr lang="en-US" sz="2000" dirty="0"/>
              <a:t>THEME 3: </a:t>
            </a:r>
            <a:r>
              <a:rPr lang="en-US" sz="2000" b="1" dirty="0"/>
              <a:t>One of the greatest weaknesses of USCI products appears to be their lack of liquidity, causing many investors—and in turn product managers—to focus on short-term products. </a:t>
            </a:r>
            <a:endParaRPr lang="en-US" sz="2000" dirty="0"/>
          </a:p>
          <a:p>
            <a:r>
              <a:rPr lang="en-US" sz="2000" dirty="0"/>
              <a:t>THEME 4: </a:t>
            </a:r>
            <a:r>
              <a:rPr lang="en-US" sz="2000" b="1" dirty="0"/>
              <a:t>Many of the most sophisticated USCI funds tend to be constrained by their balance sheets and need equity to continue to scale investment. In turn, liquidity limitations have greatly increased the challenge to raising equity</a:t>
            </a:r>
            <a:r>
              <a:rPr lang="en-US" sz="2000" b="1" dirty="0" smtClean="0"/>
              <a:t>.</a:t>
            </a:r>
            <a:endParaRPr lang="en-US" sz="2000" dirty="0"/>
          </a:p>
        </p:txBody>
      </p:sp>
    </p:spTree>
    <p:extLst>
      <p:ext uri="{BB962C8B-B14F-4D97-AF65-F5344CB8AC3E}">
        <p14:creationId xmlns:p14="http://schemas.microsoft.com/office/powerpoint/2010/main" val="1355351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Findings </a:t>
            </a:r>
            <a:r>
              <a:rPr lang="en-US" dirty="0" err="1" smtClean="0"/>
              <a:t>con’t</a:t>
            </a:r>
            <a:endParaRPr lang="en-US" dirty="0"/>
          </a:p>
        </p:txBody>
      </p:sp>
      <p:sp>
        <p:nvSpPr>
          <p:cNvPr id="3" name="Content Placeholder 2"/>
          <p:cNvSpPr>
            <a:spLocks noGrp="1"/>
          </p:cNvSpPr>
          <p:nvPr>
            <p:ph idx="1"/>
          </p:nvPr>
        </p:nvSpPr>
        <p:spPr/>
        <p:txBody>
          <a:bodyPr/>
          <a:lstStyle/>
          <a:p>
            <a:r>
              <a:rPr lang="en-US" sz="2000" dirty="0"/>
              <a:t>THEME 5: </a:t>
            </a:r>
            <a:r>
              <a:rPr lang="en-US" sz="2000" b="1" dirty="0"/>
              <a:t>The USCI field has struggled to benchmark investment performance on risk and return, although some leading practitioners have been able to obtain investment ratings</a:t>
            </a:r>
            <a:r>
              <a:rPr lang="en-US" sz="2000" b="1" dirty="0" smtClean="0"/>
              <a:t>.</a:t>
            </a:r>
            <a:endParaRPr lang="en-US" sz="2000" dirty="0"/>
          </a:p>
          <a:p>
            <a:r>
              <a:rPr lang="en-US" sz="2000" dirty="0"/>
              <a:t>THEME 6: </a:t>
            </a:r>
            <a:r>
              <a:rPr lang="en-US" sz="2000" b="1" dirty="0"/>
              <a:t>A variety of external forces, including waning bank involvement in the space (in part due to regulatory pressures around bank safety and soundness) and competition from other spaces (including international development and crowd funding), have created a shifting landscape and new challenges for scaling USCI</a:t>
            </a:r>
            <a:r>
              <a:rPr lang="en-US" sz="2000" b="1" dirty="0" smtClean="0"/>
              <a:t>.</a:t>
            </a:r>
            <a:endParaRPr lang="en-US" sz="2000" dirty="0"/>
          </a:p>
          <a:p>
            <a:r>
              <a:rPr lang="en-US" sz="2000" dirty="0"/>
              <a:t>THEME 7: </a:t>
            </a:r>
            <a:r>
              <a:rPr lang="en-US" sz="2000" b="1" dirty="0"/>
              <a:t>Individual investors are a potential game-changer in the space, but reaching them involves solving unique challenges</a:t>
            </a:r>
            <a:endParaRPr lang="en-US" sz="2000" dirty="0"/>
          </a:p>
        </p:txBody>
      </p:sp>
    </p:spTree>
    <p:extLst>
      <p:ext uri="{BB962C8B-B14F-4D97-AF65-F5344CB8AC3E}">
        <p14:creationId xmlns:p14="http://schemas.microsoft.com/office/powerpoint/2010/main" val="654894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Two </a:t>
            </a:r>
            <a:r>
              <a:rPr lang="en-US" dirty="0"/>
              <a:t>major strategies to grow investment</a:t>
            </a:r>
          </a:p>
        </p:txBody>
      </p:sp>
      <p:sp>
        <p:nvSpPr>
          <p:cNvPr id="3" name="Content Placeholder 2"/>
          <p:cNvSpPr>
            <a:spLocks noGrp="1"/>
          </p:cNvSpPr>
          <p:nvPr>
            <p:ph idx="1"/>
          </p:nvPr>
        </p:nvSpPr>
        <p:spPr/>
        <p:txBody>
          <a:bodyPr/>
          <a:lstStyle/>
          <a:p>
            <a:endParaRPr lang="en-US" sz="4400" dirty="0" smtClean="0"/>
          </a:p>
          <a:p>
            <a:r>
              <a:rPr lang="en-US" sz="4400" dirty="0" smtClean="0"/>
              <a:t>a </a:t>
            </a:r>
            <a:r>
              <a:rPr lang="en-US" sz="4400" dirty="0"/>
              <a:t>coordinated marketing and investor engagement </a:t>
            </a:r>
            <a:r>
              <a:rPr lang="en-US" sz="4400" dirty="0" smtClean="0"/>
              <a:t>effort</a:t>
            </a:r>
          </a:p>
          <a:p>
            <a:r>
              <a:rPr lang="en-US" sz="4400" dirty="0"/>
              <a:t>further initiatives to develop investment platforms.  </a:t>
            </a:r>
            <a:endParaRPr lang="en-US" sz="4400" dirty="0" smtClean="0"/>
          </a:p>
          <a:p>
            <a:pPr marL="0" indent="0">
              <a:buNone/>
            </a:pPr>
            <a:endParaRPr lang="en-US" sz="4400" dirty="0"/>
          </a:p>
          <a:p>
            <a:endParaRPr lang="en-US" sz="4400" dirty="0"/>
          </a:p>
        </p:txBody>
      </p:sp>
    </p:spTree>
    <p:extLst>
      <p:ext uri="{BB962C8B-B14F-4D97-AF65-F5344CB8AC3E}">
        <p14:creationId xmlns:p14="http://schemas.microsoft.com/office/powerpoint/2010/main" val="10257321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Content Placeholder 11" descr="091007_giinpres_components_bigshape2.png"/>
          <p:cNvPicPr>
            <a:picLocks noGrp="1" noChangeAspect="1"/>
          </p:cNvPicPr>
          <p:nvPr>
            <p:ph idx="1"/>
          </p:nvPr>
        </p:nvPicPr>
        <p:blipFill>
          <a:blip r:embed="rId3" cstate="print"/>
          <a:srcRect/>
          <a:stretch>
            <a:fillRect/>
          </a:stretch>
        </p:blipFill>
        <p:spPr>
          <a:xfrm>
            <a:off x="0" y="0"/>
            <a:ext cx="9144000" cy="6858000"/>
          </a:xfrm>
        </p:spPr>
      </p:pic>
      <p:sp>
        <p:nvSpPr>
          <p:cNvPr id="19459" name="Content Placeholder 2"/>
          <p:cNvSpPr txBox="1">
            <a:spLocks/>
          </p:cNvSpPr>
          <p:nvPr/>
        </p:nvSpPr>
        <p:spPr bwMode="auto">
          <a:xfrm>
            <a:off x="1447800" y="1447800"/>
            <a:ext cx="7543800" cy="5137150"/>
          </a:xfrm>
          <a:prstGeom prst="rect">
            <a:avLst/>
          </a:prstGeom>
          <a:noFill/>
          <a:ln w="9525">
            <a:noFill/>
            <a:miter lim="800000"/>
            <a:headEnd/>
            <a:tailEnd/>
          </a:ln>
        </p:spPr>
        <p:txBody>
          <a:bodyPr/>
          <a:lstStyle/>
          <a:p>
            <a:pPr marL="342900" indent="-342900" defTabSz="457200" fontAlgn="base">
              <a:spcBef>
                <a:spcPct val="20000"/>
              </a:spcBef>
              <a:spcAft>
                <a:spcPct val="0"/>
              </a:spcAft>
            </a:pPr>
            <a:r>
              <a:rPr lang="en-US" sz="4400" dirty="0" smtClean="0">
                <a:solidFill>
                  <a:srgbClr val="003F5E"/>
                </a:solidFill>
                <a:latin typeface="Cambria" charset="0"/>
                <a:ea typeface="ＭＳ Ｐゴシック" charset="-128"/>
              </a:rPr>
              <a:t>	</a:t>
            </a:r>
            <a:r>
              <a:rPr lang="en-US" sz="2000" dirty="0"/>
              <a:t>Today, increasing numbers of investors want their investments to have impact, and I think most </a:t>
            </a:r>
            <a:r>
              <a:rPr lang="en-US" sz="2000" dirty="0" err="1"/>
              <a:t>Pax</a:t>
            </a:r>
            <a:r>
              <a:rPr lang="en-US" sz="2000" dirty="0"/>
              <a:t> World investors fall into this category.  But we have been stymied in how much community investing we can do.  We will continue to do one-off notes where they are available but if community investing is going to really be accessible to individual investors, a larger response to the liquidity/securitization dilemma is in order.  The problem is bigger than just creating trading platforms, some of which are beginning to appear.  While that’s a positive development, if all they have to trade is one-off private placements and notes then I suspect there will continue to be insufficient uptake by advisors and </a:t>
            </a:r>
            <a:r>
              <a:rPr lang="en-US" sz="2000" dirty="0" smtClean="0"/>
              <a:t>their </a:t>
            </a:r>
            <a:r>
              <a:rPr lang="en-US" sz="2000" dirty="0"/>
              <a:t>clients</a:t>
            </a:r>
            <a:r>
              <a:rPr lang="en-US" sz="2000" dirty="0" smtClean="0"/>
              <a:t>. </a:t>
            </a:r>
          </a:p>
          <a:p>
            <a:pPr marL="342900" indent="-342900" defTabSz="457200" fontAlgn="base">
              <a:spcBef>
                <a:spcPct val="20000"/>
              </a:spcBef>
              <a:spcAft>
                <a:spcPct val="0"/>
              </a:spcAft>
            </a:pPr>
            <a:r>
              <a:rPr lang="en-US" sz="2000" dirty="0"/>
              <a:t> </a:t>
            </a:r>
            <a:r>
              <a:rPr lang="en-US" sz="2000" dirty="0" smtClean="0"/>
              <a:t>     Joe Keefe, President and CEO, </a:t>
            </a:r>
            <a:r>
              <a:rPr lang="en-US" sz="2000" dirty="0" err="1" smtClean="0"/>
              <a:t>Pax</a:t>
            </a:r>
            <a:r>
              <a:rPr lang="en-US" sz="2000" dirty="0" smtClean="0"/>
              <a:t> World Management LLC</a:t>
            </a:r>
            <a:endParaRPr lang="en-US" sz="2000" dirty="0"/>
          </a:p>
          <a:p>
            <a:pPr marL="342900" indent="-342900" defTabSz="457200" fontAlgn="base">
              <a:spcBef>
                <a:spcPct val="20000"/>
              </a:spcBef>
              <a:spcAft>
                <a:spcPct val="0"/>
              </a:spcAft>
            </a:pPr>
            <a:endParaRPr lang="en-US" sz="2000" dirty="0" smtClean="0">
              <a:solidFill>
                <a:srgbClr val="003F5E"/>
              </a:solidFill>
              <a:latin typeface="Cambria" charset="0"/>
              <a:ea typeface="ＭＳ Ｐゴシック" charset="-128"/>
            </a:endParaRPr>
          </a:p>
          <a:p>
            <a:pPr marL="342900" indent="-342900" defTabSz="457200" fontAlgn="base">
              <a:spcBef>
                <a:spcPct val="20000"/>
              </a:spcBef>
              <a:spcAft>
                <a:spcPct val="0"/>
              </a:spcAft>
            </a:pPr>
            <a:r>
              <a:rPr lang="en-US" sz="3200" dirty="0" smtClean="0">
                <a:solidFill>
                  <a:srgbClr val="003F5E"/>
                </a:solidFill>
                <a:latin typeface="Cambria" charset="0"/>
                <a:ea typeface="ＭＳ Ｐゴシック" charset="-128"/>
              </a:rPr>
              <a:t>								</a:t>
            </a:r>
            <a:endParaRPr lang="en-US" sz="2400" dirty="0" smtClean="0">
              <a:solidFill>
                <a:srgbClr val="003F5E"/>
              </a:solidFill>
              <a:latin typeface="Cambria" charset="0"/>
              <a:ea typeface="ＭＳ Ｐゴシック" charset="-128"/>
            </a:endParaRPr>
          </a:p>
        </p:txBody>
      </p:sp>
      <p:sp>
        <p:nvSpPr>
          <p:cNvPr id="19460" name="TextBox 6"/>
          <p:cNvSpPr txBox="1">
            <a:spLocks noChangeArrowheads="1"/>
          </p:cNvSpPr>
          <p:nvPr/>
        </p:nvSpPr>
        <p:spPr bwMode="auto">
          <a:xfrm>
            <a:off x="3368675" y="6434138"/>
            <a:ext cx="5219700" cy="214312"/>
          </a:xfrm>
          <a:prstGeom prst="rect">
            <a:avLst/>
          </a:prstGeom>
          <a:noFill/>
          <a:ln w="9525">
            <a:noFill/>
            <a:miter lim="800000"/>
            <a:headEnd/>
            <a:tailEnd/>
          </a:ln>
        </p:spPr>
        <p:txBody>
          <a:bodyPr>
            <a:spAutoFit/>
          </a:bodyPr>
          <a:lstStyle/>
          <a:p>
            <a:pPr algn="r" defTabSz="457200" fontAlgn="base">
              <a:spcBef>
                <a:spcPct val="0"/>
              </a:spcBef>
              <a:spcAft>
                <a:spcPct val="0"/>
              </a:spcAft>
            </a:pPr>
            <a:r>
              <a:rPr lang="en-US" sz="800" dirty="0">
                <a:solidFill>
                  <a:srgbClr val="FFFFFF"/>
                </a:solidFill>
                <a:ea typeface="ＭＳ Ｐゴシック" charset="-128"/>
              </a:rPr>
              <a:t>© Global Impact Investing Network, </a:t>
            </a:r>
            <a:r>
              <a:rPr lang="en-US" sz="800" dirty="0" smtClean="0">
                <a:solidFill>
                  <a:srgbClr val="FFFFFF"/>
                </a:solidFill>
                <a:ea typeface="ＭＳ Ｐゴシック" charset="-128"/>
              </a:rPr>
              <a:t>2012</a:t>
            </a:r>
            <a:endParaRPr lang="en-US" sz="800" dirty="0">
              <a:solidFill>
                <a:srgbClr val="FFFFFF"/>
              </a:solidFill>
              <a:ea typeface="ＭＳ Ｐゴシック" charset="-128"/>
            </a:endParaRPr>
          </a:p>
        </p:txBody>
      </p:sp>
    </p:spTree>
    <p:extLst>
      <p:ext uri="{BB962C8B-B14F-4D97-AF65-F5344CB8AC3E}">
        <p14:creationId xmlns:p14="http://schemas.microsoft.com/office/powerpoint/2010/main" val="3464733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698</TotalTime>
  <Words>306</Words>
  <Application>Microsoft Office PowerPoint</Application>
  <PresentationFormat>On-screen Show (4:3)</PresentationFormat>
  <Paragraphs>26</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SCALING U.S. COMMUNITY INVESTING:  THE INVESTOR-PRODUCT INTERFACE</vt:lpstr>
      <vt:lpstr>Key findings </vt:lpstr>
      <vt:lpstr>Key Findings con’t</vt:lpstr>
      <vt:lpstr>  Two major strategies to grow investment</vt:lpstr>
      <vt:lpstr>PowerPoint Presentation</vt:lpstr>
    </vt:vector>
  </TitlesOfParts>
  <Company>University of New Hampshire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Southeastern Community Development Finance Conference</dc:title>
  <dc:creator>Swack, Michael</dc:creator>
  <cp:lastModifiedBy>Alex Leggieri</cp:lastModifiedBy>
  <cp:revision>38</cp:revision>
  <cp:lastPrinted>2016-03-01T21:25:31Z</cp:lastPrinted>
  <dcterms:created xsi:type="dcterms:W3CDTF">2012-07-12T17:14:44Z</dcterms:created>
  <dcterms:modified xsi:type="dcterms:W3CDTF">2016-03-07T13:36:48Z</dcterms:modified>
</cp:coreProperties>
</file>