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7"/>
  </p:notesMasterIdLst>
  <p:handoutMasterIdLst>
    <p:handoutMasterId r:id="rId8"/>
  </p:handoutMasterIdLst>
  <p:sldIdLst>
    <p:sldId id="319" r:id="rId3"/>
    <p:sldId id="322" r:id="rId4"/>
    <p:sldId id="321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342"/>
    <a:srgbClr val="4D803E"/>
    <a:srgbClr val="9EB6BE"/>
    <a:srgbClr val="898078"/>
    <a:srgbClr val="335774"/>
    <a:srgbClr val="00568F"/>
    <a:srgbClr val="DEC991"/>
    <a:srgbClr val="EB9921"/>
    <a:srgbClr val="A9B492"/>
    <a:srgbClr val="E58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9" autoAdjust="0"/>
    <p:restoredTop sz="86888" autoAdjust="0"/>
  </p:normalViewPr>
  <p:slideViewPr>
    <p:cSldViewPr snapToGrid="0" snapToObjects="1">
      <p:cViewPr>
        <p:scale>
          <a:sx n="67" d="100"/>
          <a:sy n="67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56609-A2B4-D744-92D5-E38B2F597485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7BC3-88CC-2649-84E4-9846E30AE3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BCE5-2661-F44D-8C3C-1D09A7951B0D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C92E-D84C-1647-A083-42241B226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1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C92E-D84C-1647-A083-42241B226D3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9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C92E-D84C-1647-A083-42241B226D3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C92E-D84C-1647-A083-42241B226D3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C92E-D84C-1647-A083-42241B226D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77554" y="2"/>
            <a:ext cx="1693333" cy="695254"/>
          </a:xfrm>
          <a:prstGeom prst="rect">
            <a:avLst/>
          </a:prstGeom>
          <a:solidFill>
            <a:srgbClr val="EB9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6"/>
            <a:ext cx="2133600" cy="365125"/>
          </a:xfrm>
        </p:spPr>
        <p:txBody>
          <a:bodyPr lIns="0" tIns="0" rIns="0" bIns="0" anchor="b" anchorCtr="0"/>
          <a:lstStyle>
            <a:lvl1pPr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D88582C5-561A-3143-8C62-5E407905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2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4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4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277554" y="1"/>
            <a:ext cx="1693333" cy="695255"/>
          </a:xfrm>
          <a:prstGeom prst="rect">
            <a:avLst/>
          </a:prstGeom>
          <a:solidFill>
            <a:srgbClr val="4E8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6"/>
            <a:ext cx="2133600" cy="365125"/>
          </a:xfrm>
        </p:spPr>
        <p:txBody>
          <a:bodyPr lIns="0" tIns="0" rIns="0" bIns="0" anchor="b" anchorCtr="0"/>
          <a:lstStyle>
            <a:lvl1pPr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D88582C5-561A-3143-8C62-5E407905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277554" y="1"/>
            <a:ext cx="1693333" cy="695255"/>
          </a:xfrm>
          <a:prstGeom prst="rect">
            <a:avLst/>
          </a:prstGeom>
          <a:solidFill>
            <a:srgbClr val="AE2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6"/>
            <a:ext cx="2133600" cy="365125"/>
          </a:xfrm>
        </p:spPr>
        <p:txBody>
          <a:bodyPr lIns="0" tIns="0" rIns="0" bIns="0" anchor="b" anchorCtr="0"/>
          <a:lstStyle>
            <a:lvl1pPr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D88582C5-561A-3143-8C62-5E407905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77554" y="1"/>
            <a:ext cx="1693333" cy="695255"/>
          </a:xfrm>
          <a:prstGeom prst="rect">
            <a:avLst/>
          </a:prstGeom>
          <a:solidFill>
            <a:srgbClr val="4D8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679" y="6187788"/>
            <a:ext cx="2133600" cy="365125"/>
          </a:xfrm>
        </p:spPr>
        <p:txBody>
          <a:bodyPr lIns="0" tIns="0" rIns="0" bIns="0" anchor="b" anchorCtr="0"/>
          <a:lstStyle>
            <a:lvl1pPr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88582C5-561A-3143-8C62-5E407905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024" y="1600201"/>
            <a:ext cx="8071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77554" y="1"/>
            <a:ext cx="1693333" cy="695255"/>
          </a:xfrm>
          <a:prstGeom prst="rect">
            <a:avLst/>
          </a:prstGeom>
          <a:solidFill>
            <a:srgbClr val="005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6"/>
            <a:ext cx="2133600" cy="365125"/>
          </a:xfrm>
        </p:spPr>
        <p:txBody>
          <a:bodyPr lIns="0" tIns="0" rIns="0" bIns="0" anchor="b" anchorCtr="0"/>
          <a:lstStyle>
            <a:lvl1pPr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D88582C5-561A-3143-8C62-5E407905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7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0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97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65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82C5-561A-3143-8C62-5E407905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012_ending_slid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820" y="1813560"/>
            <a:ext cx="73628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56" y="6015181"/>
            <a:ext cx="8771531" cy="647457"/>
          </a:xfrm>
          <a:prstGeom prst="rect">
            <a:avLst/>
          </a:prstGeom>
          <a:solidFill>
            <a:srgbClr val="3357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82C5-561A-3143-8C62-5E407905BA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356" y="234812"/>
            <a:ext cx="7815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 smtClean="0">
                <a:solidFill>
                  <a:srgbClr val="424342"/>
                </a:solidFill>
                <a:latin typeface="Arial"/>
                <a:cs typeface="Arial"/>
              </a:rPr>
              <a:t>Enterprise Community Loan Fund </a:t>
            </a:r>
            <a:endParaRPr lang="en-US" b="1" dirty="0">
              <a:solidFill>
                <a:srgbClr val="424342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9357" y="695255"/>
            <a:ext cx="953697" cy="0"/>
          </a:xfrm>
          <a:prstGeom prst="line">
            <a:avLst/>
          </a:prstGeom>
          <a:ln>
            <a:solidFill>
              <a:srgbClr val="42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85121" y="1274695"/>
            <a:ext cx="4496422" cy="474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Launched 2010 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9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Investors = individuals &amp; organizations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9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Raised $45 million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300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investments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Offered in 31 states &amp; Washington, D.C.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Features</a:t>
            </a:r>
          </a:p>
          <a:p>
            <a:pPr marL="685800"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Fixed terms (2 – 10 years)</a:t>
            </a:r>
          </a:p>
          <a:p>
            <a:pPr marL="685800"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Fixed rates (1.5 – 3.5%)</a:t>
            </a:r>
          </a:p>
          <a:p>
            <a:pPr marL="685800"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$5,000 minimum investment</a:t>
            </a:r>
          </a:p>
          <a:p>
            <a:pPr marL="685800"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Guarantee from parent company</a:t>
            </a:r>
          </a:p>
          <a:p>
            <a:pPr marL="685800"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Social and Financial Reporting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4" y="1355656"/>
            <a:ext cx="4177570" cy="4173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56" y="781095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Enterprise Community Impact Note</a:t>
            </a:r>
            <a:endParaRPr lang="en-US" sz="20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56" y="6015181"/>
            <a:ext cx="8771531" cy="647457"/>
          </a:xfrm>
          <a:prstGeom prst="rect">
            <a:avLst/>
          </a:prstGeom>
          <a:solidFill>
            <a:srgbClr val="3357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82C5-561A-3143-8C62-5E407905BA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356" y="234812"/>
            <a:ext cx="7815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 smtClean="0">
                <a:solidFill>
                  <a:srgbClr val="424342"/>
                </a:solidFill>
                <a:latin typeface="Arial"/>
                <a:cs typeface="Arial"/>
              </a:rPr>
              <a:t>Enterprise Community Loan Fund </a:t>
            </a:r>
            <a:endParaRPr lang="en-US" b="1" dirty="0">
              <a:solidFill>
                <a:srgbClr val="424342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9357" y="695255"/>
            <a:ext cx="953697" cy="0"/>
          </a:xfrm>
          <a:prstGeom prst="line">
            <a:avLst/>
          </a:prstGeom>
          <a:ln>
            <a:solidFill>
              <a:srgbClr val="42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474464" y="1267968"/>
            <a:ext cx="4496422" cy="456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356" y="1381277"/>
            <a:ext cx="87715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Targeted Initiatives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alibri" panose="020F0502020204030204" pitchFamily="34" charset="0"/>
              </a:rPr>
              <a:t>Our Region, Your Investment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= opportunity for local stakeholders to </a:t>
            </a:r>
            <a:r>
              <a:rPr lang="en-US" sz="2000" dirty="0">
                <a:latin typeface="Calibri" panose="020F0502020204030204" pitchFamily="34" charset="0"/>
              </a:rPr>
              <a:t>address </a:t>
            </a:r>
            <a:r>
              <a:rPr lang="en-US" sz="2000" dirty="0" smtClean="0">
                <a:latin typeface="Calibri" panose="020F0502020204030204" pitchFamily="34" charset="0"/>
              </a:rPr>
              <a:t>the housing </a:t>
            </a:r>
            <a:r>
              <a:rPr lang="en-US" sz="2000" dirty="0">
                <a:latin typeface="Calibri" panose="020F0502020204030204" pitchFamily="34" charset="0"/>
              </a:rPr>
              <a:t>crisis </a:t>
            </a: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the Washington, D.C. </a:t>
            </a:r>
            <a:r>
              <a:rPr lang="en-US" sz="2000" dirty="0" smtClean="0">
                <a:latin typeface="Calibri" panose="020F0502020204030204" pitchFamily="34" charset="0"/>
              </a:rPr>
              <a:t>region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through impact investing</a:t>
            </a: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Washington Regional Association of Grantmakers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= membership </a:t>
            </a:r>
            <a:r>
              <a:rPr lang="en-US" sz="2000" dirty="0">
                <a:latin typeface="Calibri" panose="020F0502020204030204" pitchFamily="34" charset="0"/>
              </a:rPr>
              <a:t>association of </a:t>
            </a:r>
            <a:r>
              <a:rPr lang="en-US" sz="2000" dirty="0" smtClean="0">
                <a:latin typeface="Calibri" panose="020F0502020204030204" pitchFamily="34" charset="0"/>
              </a:rPr>
              <a:t>grantmakers serving the region lifting up impact investing as a new capital tool to support affordable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Engaging Donor-Advised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Donor-Advised Fund </a:t>
            </a:r>
            <a:r>
              <a:rPr lang="en-US" sz="2000" dirty="0">
                <a:latin typeface="Calibri" panose="020F0502020204030204" pitchFamily="34" charset="0"/>
              </a:rPr>
              <a:t>= philanthropic vehicle </a:t>
            </a:r>
            <a:r>
              <a:rPr lang="en-US" sz="2000" dirty="0" smtClean="0">
                <a:latin typeface="Calibri" panose="020F0502020204030204" pitchFamily="34" charset="0"/>
              </a:rPr>
              <a:t>that allows </a:t>
            </a:r>
            <a:r>
              <a:rPr lang="en-US" sz="2000" dirty="0">
                <a:latin typeface="Calibri" panose="020F0502020204030204" pitchFamily="34" charset="0"/>
              </a:rPr>
              <a:t>donors to </a:t>
            </a:r>
            <a:r>
              <a:rPr lang="en-US" sz="2000" dirty="0" smtClean="0">
                <a:latin typeface="Calibri" panose="020F0502020204030204" pitchFamily="34" charset="0"/>
              </a:rPr>
              <a:t>set aside capital which will be deployed as grants over time </a:t>
            </a: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National Philanthropic Trust = nation’s largest DAF manager announced value-aligned investment options for uncommitted capital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9356" y="797721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Raising Impact Note Capital in 2016 </a:t>
            </a:r>
            <a:endParaRPr lang="en-US" sz="20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1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56" y="6015181"/>
            <a:ext cx="8771531" cy="647457"/>
          </a:xfrm>
          <a:prstGeom prst="rect">
            <a:avLst/>
          </a:prstGeom>
          <a:solidFill>
            <a:srgbClr val="3357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82C5-561A-3143-8C62-5E407905BA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356" y="234812"/>
            <a:ext cx="7815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 smtClean="0">
                <a:solidFill>
                  <a:srgbClr val="424342"/>
                </a:solidFill>
                <a:latin typeface="Arial"/>
                <a:cs typeface="Arial"/>
              </a:rPr>
              <a:t>Enterprise Community Loan Fund </a:t>
            </a:r>
            <a:endParaRPr lang="en-US" b="1" dirty="0">
              <a:solidFill>
                <a:srgbClr val="424342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9357" y="695255"/>
            <a:ext cx="953697" cy="0"/>
          </a:xfrm>
          <a:prstGeom prst="line">
            <a:avLst/>
          </a:prstGeom>
          <a:ln>
            <a:solidFill>
              <a:srgbClr val="42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474464" y="1267968"/>
            <a:ext cx="4496422" cy="456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356" y="797721"/>
            <a:ext cx="8400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</a:rPr>
              <a:t>The </a:t>
            </a:r>
            <a:r>
              <a:rPr lang="en-US" sz="2000" b="1" u="sng" dirty="0" smtClean="0">
                <a:latin typeface="+mj-lt"/>
              </a:rPr>
              <a:t>Convergence</a:t>
            </a:r>
            <a:r>
              <a:rPr lang="en-US" b="1" u="sng" dirty="0" smtClean="0">
                <a:latin typeface="+mj-lt"/>
              </a:rPr>
              <a:t> of CDFIs and Impact Investing</a:t>
            </a:r>
            <a:endParaRPr lang="en-US" b="1" u="sng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357" y="1476703"/>
            <a:ext cx="84789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Can CDFIs Capture the Momentum Around Impact Investing? </a:t>
            </a:r>
          </a:p>
          <a:p>
            <a:endParaRPr lang="en-US" sz="12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Jeremy Nowak’s research on CDFI growth and capitalization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CDFI capital sources have largely been motivated by regulatory concerns. There is an emerging opportunity to appeal to socially-motivated capital sources through impact investing.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To capture that capital, we need to solve for these barriers: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Branding CDFI industry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Marketing CDFI impact and investment </a:t>
            </a:r>
            <a:r>
              <a:rPr lang="en-US" sz="2000" dirty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Developing infrastructure/platform to plug-in investors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Offering investment products that meet </a:t>
            </a:r>
            <a:r>
              <a:rPr lang="en-US" sz="2000" dirty="0">
                <a:latin typeface="Calibri" panose="020F050202020403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</a:rPr>
              <a:t>nvestor needs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0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56" y="6015181"/>
            <a:ext cx="8771531" cy="647457"/>
          </a:xfrm>
          <a:prstGeom prst="rect">
            <a:avLst/>
          </a:prstGeom>
          <a:solidFill>
            <a:srgbClr val="3357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82C5-561A-3143-8C62-5E407905BA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356" y="234812"/>
            <a:ext cx="7815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 smtClean="0">
                <a:solidFill>
                  <a:srgbClr val="424342"/>
                </a:solidFill>
                <a:latin typeface="Arial"/>
                <a:cs typeface="Arial"/>
              </a:rPr>
              <a:t>Enterprise Community Loan Fund </a:t>
            </a:r>
            <a:endParaRPr lang="en-US" b="1" dirty="0">
              <a:solidFill>
                <a:srgbClr val="424342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9357" y="695255"/>
            <a:ext cx="953697" cy="0"/>
          </a:xfrm>
          <a:prstGeom prst="line">
            <a:avLst/>
          </a:prstGeom>
          <a:ln>
            <a:solidFill>
              <a:srgbClr val="42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474464" y="1267968"/>
            <a:ext cx="4496422" cy="456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357" y="902208"/>
            <a:ext cx="590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Enterprise’s Investment in Addressing Barriers</a:t>
            </a:r>
            <a:endParaRPr lang="en-US" sz="2000" b="1" u="sng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03" y="1522253"/>
            <a:ext cx="84789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</a:rPr>
              <a:t>ImpactUS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</a:rPr>
              <a:t>latform for CDFIs to offer impact investing opportunities and service investments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Solve </a:t>
            </a:r>
            <a:r>
              <a:rPr lang="en-US" sz="2000" dirty="0">
                <a:latin typeface="Calibri" panose="020F0502020204030204" pitchFamily="34" charset="0"/>
              </a:rPr>
              <a:t>for brand, marketing, platform, and product </a:t>
            </a:r>
            <a:r>
              <a:rPr lang="en-US" sz="2000" dirty="0" smtClean="0">
                <a:latin typeface="Calibri" panose="020F0502020204030204" pitchFamily="34" charset="0"/>
              </a:rPr>
              <a:t>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Accelerating Impact Investing Initiative (AI3)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Launched in 2013 to spark a national conversation about the federal government’s role in improving and expanding the market for impact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</a:p>
          <a:p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Partnership with </a:t>
            </a:r>
            <a:r>
              <a:rPr lang="en-US" sz="2000" dirty="0">
                <a:latin typeface="Calibri" panose="020F0502020204030204" pitchFamily="34" charset="0"/>
              </a:rPr>
              <a:t>Pacific Community Ventures and Harvard’s Initiative for Responsible Investment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328</Words>
  <Application>Microsoft Office PowerPoint</Application>
  <PresentationFormat>On-screen Show (4:3)</PresentationFormat>
  <Paragraphs>68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Orange Element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Community Partners</dc:title>
  <dc:creator>Nicolette Cornelius</dc:creator>
  <cp:lastModifiedBy>Alex Leggieri</cp:lastModifiedBy>
  <cp:revision>202</cp:revision>
  <cp:lastPrinted>2011-12-05T22:43:28Z</cp:lastPrinted>
  <dcterms:created xsi:type="dcterms:W3CDTF">2011-12-01T22:56:42Z</dcterms:created>
  <dcterms:modified xsi:type="dcterms:W3CDTF">2016-03-09T19:35:21Z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-1165801425</vt:i4>
  </property>
  <property fmtid="{D5CDD505-2E9C-101B-9397-08002B2CF9AE}" pid="3" name="_NewReviewCycle">
    <vt:lpwstr/>
  </property>
  <property fmtid="{D5CDD505-2E9C-101B-9397-08002B2CF9AE}" pid="4" name="_EmailSubject">
    <vt:lpwstr>typo in one of the PowerPoint templates</vt:lpwstr>
  </property>
  <property fmtid="{D5CDD505-2E9C-101B-9397-08002B2CF9AE}" pid="5" name="_AuthorEmail">
    <vt:lpwstr>sprobst@enterprisecommunity.org</vt:lpwstr>
  </property>
  <property fmtid="{D5CDD505-2E9C-101B-9397-08002B2CF9AE}" pid="6" name="_AuthorEmailDisplayName">
    <vt:lpwstr>Probst, Suzanne</vt:lpwstr>
  </property>
  <property fmtid="{D5CDD505-2E9C-101B-9397-08002B2CF9AE}" pid="7" name="_PreviousAdHocReviewCycleID">
    <vt:i4>-1252938054</vt:i4>
  </property>
</Properties>
</file>