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28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Risk </a:t>
            </a:r>
            <a:r>
              <a:rPr lang="en-US" b="1" dirty="0"/>
              <a:t>and Efficiency among CDFIs: A Statistical Evaluation using Multiple Methods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Gregory B. Fairchild</a:t>
            </a:r>
            <a:r>
              <a:rPr lang="en-US" dirty="0" smtClean="0"/>
              <a:t>, University of Virginia, Darden GSBA</a:t>
            </a:r>
          </a:p>
          <a:p>
            <a:r>
              <a:rPr lang="en-US" b="1" dirty="0" smtClean="0"/>
              <a:t>Ruo Jia</a:t>
            </a:r>
            <a:r>
              <a:rPr lang="en-US" dirty="0" smtClean="0"/>
              <a:t>, Stanford GSB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0295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rimary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Are CDFIs more likely to fail than their non-CDFI counterparts? </a:t>
            </a:r>
          </a:p>
          <a:p>
            <a:pPr marL="0" indent="0">
              <a:buNone/>
            </a:pPr>
            <a:r>
              <a:rPr lang="en-US" sz="2400" dirty="0" smtClean="0"/>
              <a:t>Are they more vulnerable to mortgage market downturns?</a:t>
            </a:r>
          </a:p>
          <a:p>
            <a:pPr marL="0" indent="0">
              <a:buNone/>
            </a:pPr>
            <a:r>
              <a:rPr lang="en-US" sz="2400" dirty="0" smtClean="0"/>
              <a:t>Are they less efficient, </a:t>
            </a:r>
            <a:r>
              <a:rPr lang="en-US" sz="2400" i="1" dirty="0" smtClean="0">
                <a:solidFill>
                  <a:srgbClr val="0070C0"/>
                </a:solidFill>
              </a:rPr>
              <a:t>ceteris paribus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en-US" sz="2400" dirty="0" smtClean="0"/>
              <a:t>Why? For some, </a:t>
            </a:r>
            <a:r>
              <a:rPr lang="en-US" sz="2400" dirty="0"/>
              <a:t>o</a:t>
            </a:r>
            <a:r>
              <a:rPr lang="en-US" sz="2400" dirty="0" smtClean="0"/>
              <a:t>peration in low-income, high unemployment, and underserved areas is </a:t>
            </a:r>
            <a:r>
              <a:rPr lang="en-US" sz="2400" i="1" dirty="0" smtClean="0">
                <a:solidFill>
                  <a:srgbClr val="0070C0"/>
                </a:solidFill>
              </a:rPr>
              <a:t>necessarily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associated with risk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5244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987" y="3650046"/>
            <a:ext cx="100584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How </a:t>
            </a:r>
            <a:r>
              <a:rPr lang="en-US" sz="3200" b="1" dirty="0" smtClean="0"/>
              <a:t>to </a:t>
            </a:r>
            <a:r>
              <a:rPr lang="en-US" sz="3200" b="1" dirty="0"/>
              <a:t>answer these </a:t>
            </a:r>
            <a:r>
              <a:rPr lang="en-US" sz="3200" b="1" dirty="0" smtClean="0"/>
              <a:t>questions?</a:t>
            </a:r>
            <a:endParaRPr lang="en-US" sz="3200" b="1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144987" y="4533966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b="1" dirty="0" smtClean="0">
                <a:solidFill>
                  <a:srgbClr val="0070C0"/>
                </a:solidFill>
              </a:rPr>
              <a:t>Lots of data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946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08" y="1877539"/>
            <a:ext cx="11505538" cy="4023360"/>
          </a:xfrm>
        </p:spPr>
        <p:txBody>
          <a:bodyPr/>
          <a:lstStyle/>
          <a:p>
            <a:r>
              <a:rPr lang="en-US" sz="2400" dirty="0" smtClean="0"/>
              <a:t>Model of key financial measures that contribute to regulatory intervention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merger, closure</a:t>
            </a:r>
          </a:p>
          <a:p>
            <a:r>
              <a:rPr lang="en-US" sz="2400" dirty="0" smtClean="0"/>
              <a:t>Developed to evaluate bankruptcy risks in 1960’s, applied to many industries</a:t>
            </a:r>
          </a:p>
          <a:p>
            <a:r>
              <a:rPr lang="en-US" sz="2400" dirty="0" smtClean="0"/>
              <a:t>Prediction of regulatory action within 2 years (8 quarters)</a:t>
            </a:r>
          </a:p>
          <a:p>
            <a:r>
              <a:rPr lang="en-US" sz="2400" dirty="0" smtClean="0"/>
              <a:t>Data: Quarterly call reports for every quarter, 2000-2012: 3000 banks, 600 credit unions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Results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Banks were slightly less likely to fail, </a:t>
            </a:r>
            <a:r>
              <a:rPr lang="en-US" sz="2400" i="1" dirty="0" smtClean="0">
                <a:solidFill>
                  <a:srgbClr val="0070C0"/>
                </a:solidFill>
              </a:rPr>
              <a:t>ceteris paribus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Rural and Low Income CUs were less likely to fail, </a:t>
            </a:r>
            <a:r>
              <a:rPr lang="en-US" sz="2400" i="1" dirty="0" smtClean="0">
                <a:solidFill>
                  <a:srgbClr val="0070C0"/>
                </a:solidFill>
              </a:rPr>
              <a:t>ceteris paribus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3805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Systemic Risks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891" y="1821880"/>
            <a:ext cx="10638845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Notion</a:t>
            </a:r>
            <a:r>
              <a:rPr lang="en-US" sz="2400" dirty="0" smtClean="0"/>
              <a:t>: Mortgage Market interconnectedness facilitates contagion</a:t>
            </a:r>
          </a:p>
          <a:p>
            <a:pPr marL="0" indent="0">
              <a:buNone/>
            </a:pPr>
            <a:r>
              <a:rPr lang="en-US" sz="2400" dirty="0" smtClean="0"/>
              <a:t>Data and Model: Same as Institutional Risks, with HMDA measures</a:t>
            </a:r>
          </a:p>
          <a:p>
            <a:pPr marL="0" indent="0">
              <a:buNone/>
            </a:pPr>
            <a:r>
              <a:rPr lang="en-US" sz="2400" dirty="0" smtClean="0"/>
              <a:t>Two measures: </a:t>
            </a:r>
            <a:r>
              <a:rPr lang="en-US" sz="2400" dirty="0" smtClean="0">
                <a:solidFill>
                  <a:srgbClr val="0070C0"/>
                </a:solidFill>
              </a:rPr>
              <a:t>dominance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centrality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Results: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CDFI Banks that </a:t>
            </a:r>
            <a:r>
              <a:rPr lang="en-US" sz="2400" i="1" dirty="0" smtClean="0">
                <a:solidFill>
                  <a:srgbClr val="0070C0"/>
                </a:solidFill>
              </a:rPr>
              <a:t>dominate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their mortgage markets are more likely to fail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CDFI CUs find no effect for either measure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Taken together: CDFIs have no greater systemic risks than their counterparts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Of course, </a:t>
            </a:r>
            <a:r>
              <a:rPr lang="en-US" sz="2400" dirty="0" smtClean="0">
                <a:solidFill>
                  <a:srgbClr val="0070C0"/>
                </a:solidFill>
              </a:rPr>
              <a:t>ceteris paribus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1838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Efficiency of CDFIs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355" y="1845734"/>
            <a:ext cx="10058400" cy="4023360"/>
          </a:xfrm>
        </p:spPr>
        <p:txBody>
          <a:bodyPr/>
          <a:lstStyle/>
          <a:p>
            <a:r>
              <a:rPr lang="en-US" sz="2800" dirty="0" smtClean="0"/>
              <a:t>An alternative model used in Industry Analysis, </a:t>
            </a:r>
            <a:r>
              <a:rPr lang="en-US" sz="2800" dirty="0" smtClean="0">
                <a:solidFill>
                  <a:srgbClr val="0070C0"/>
                </a:solidFill>
              </a:rPr>
              <a:t>Inputs and Outputs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Based on financial measures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Sets an “</a:t>
            </a:r>
            <a:r>
              <a:rPr lang="en-US" sz="2800" dirty="0" smtClean="0">
                <a:solidFill>
                  <a:srgbClr val="0070C0"/>
                </a:solidFill>
              </a:rPr>
              <a:t>Efficient Frontier</a:t>
            </a:r>
            <a:r>
              <a:rPr lang="en-US" sz="2800" dirty="0" smtClean="0">
                <a:solidFill>
                  <a:schemeClr val="tx1"/>
                </a:solidFill>
              </a:rPr>
              <a:t>”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Answers a question of some about subsidy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Area of chartered service controls (BEA, BLS)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Virtually no difference in performance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(and in some cases, CDFIs more efficient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5022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884459" y="-57082"/>
            <a:ext cx="8261405" cy="6418091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1448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Future Avenues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Quality of “M”? </a:t>
            </a:r>
          </a:p>
          <a:p>
            <a:r>
              <a:rPr lang="en-US" sz="2400" dirty="0" smtClean="0"/>
              <a:t>Process that facilitates this difference.</a:t>
            </a:r>
          </a:p>
          <a:p>
            <a:r>
              <a:rPr lang="en-US" sz="2400" dirty="0" smtClean="0"/>
              <a:t>Dominance and information access</a:t>
            </a:r>
          </a:p>
          <a:p>
            <a:r>
              <a:rPr lang="en-US" sz="2400" dirty="0" smtClean="0"/>
              <a:t>Prescriptive  benefits of each model</a:t>
            </a:r>
          </a:p>
          <a:p>
            <a:r>
              <a:rPr lang="en-US" sz="2400" dirty="0" smtClean="0"/>
              <a:t>Limitations  by asset size and organizational form</a:t>
            </a:r>
          </a:p>
          <a:p>
            <a:r>
              <a:rPr lang="en-US" sz="2400" dirty="0" smtClean="0"/>
              <a:t>Use and impact of technology</a:t>
            </a:r>
          </a:p>
          <a:p>
            <a:r>
              <a:rPr lang="en-US" sz="2400" dirty="0" smtClean="0"/>
              <a:t>Impact of CDFI Fund appropriations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7113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</TotalTime>
  <Words>341</Words>
  <Application>Microsoft Office PowerPoint</Application>
  <PresentationFormat>Custom</PresentationFormat>
  <Paragraphs>48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 Risk and Efficiency among CDFIs: A Statistical Evaluation using Multiple Methods </vt:lpstr>
      <vt:lpstr>Primary research questions</vt:lpstr>
      <vt:lpstr>Slide 3</vt:lpstr>
      <vt:lpstr>Risks of failure</vt:lpstr>
      <vt:lpstr>Systemic Risks</vt:lpstr>
      <vt:lpstr>Efficiency of CDFIs</vt:lpstr>
      <vt:lpstr>Slide 7</vt:lpstr>
      <vt:lpstr>Future Avenues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and Efficiency among CDFIs: A Statistical Evaluation using Multiple Methods</dc:title>
  <dc:creator>Fairchild, Gregory</dc:creator>
  <cp:lastModifiedBy>AYRIANNE PARKS</cp:lastModifiedBy>
  <cp:revision>13</cp:revision>
  <dcterms:created xsi:type="dcterms:W3CDTF">2015-02-24T14:42:56Z</dcterms:created>
  <dcterms:modified xsi:type="dcterms:W3CDTF">2015-02-24T14:47:45Z</dcterms:modified>
</cp:coreProperties>
</file>