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85" r:id="rId3"/>
    <p:sldId id="283" r:id="rId4"/>
    <p:sldId id="263" r:id="rId5"/>
    <p:sldId id="299" r:id="rId6"/>
    <p:sldId id="284" r:id="rId7"/>
    <p:sldId id="300" r:id="rId8"/>
    <p:sldId id="301" r:id="rId9"/>
    <p:sldId id="277" r:id="rId10"/>
    <p:sldId id="297" r:id="rId11"/>
    <p:sldId id="304" r:id="rId12"/>
    <p:sldId id="308" r:id="rId13"/>
    <p:sldId id="302" r:id="rId14"/>
    <p:sldId id="291" r:id="rId15"/>
    <p:sldId id="311" r:id="rId16"/>
    <p:sldId id="278" r:id="rId17"/>
    <p:sldId id="289" r:id="rId18"/>
    <p:sldId id="290" r:id="rId19"/>
    <p:sldId id="261" r:id="rId20"/>
    <p:sldId id="260" r:id="rId21"/>
    <p:sldId id="288" r:id="rId22"/>
    <p:sldId id="307" r:id="rId23"/>
    <p:sldId id="295" r:id="rId24"/>
    <p:sldId id="312" r:id="rId25"/>
    <p:sldId id="313" r:id="rId26"/>
    <p:sldId id="314" r:id="rId27"/>
    <p:sldId id="315" r:id="rId28"/>
    <p:sldId id="316" r:id="rId29"/>
    <p:sldId id="294" r:id="rId30"/>
    <p:sldId id="296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3DF"/>
    <a:srgbClr val="FFC9C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89587" autoAdjust="0"/>
  </p:normalViewPr>
  <p:slideViewPr>
    <p:cSldViewPr>
      <p:cViewPr varScale="1">
        <p:scale>
          <a:sx n="67" d="100"/>
          <a:sy n="67" d="100"/>
        </p:scale>
        <p:origin x="15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\Documents\Attendees%20-%202-20-2015%20-%201008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ul\Documents\Research%20on%20Community%20Economic%20Developmen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\Downloads\Untitled%20spreadsheet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R2-D2\Data\budget\Bryann%20DaSilva\Healthcare\Health%20Spending%20Projections\Healthcare%20Projection%20Chang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House of Representatives</a:t>
            </a:r>
            <a:r>
              <a:rPr lang="en-US" sz="2000" b="1" baseline="0"/>
              <a:t>, 114th Congress</a:t>
            </a:r>
            <a:endParaRPr lang="en-US" sz="2000" b="1"/>
          </a:p>
        </c:rich>
      </c:tx>
      <c:layout>
        <c:manualLayout>
          <c:xMode val="edge"/>
          <c:yMode val="edge"/>
          <c:x val="0.16922222222222222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4166666666666666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"/>
                  <c:y val="-8.333333333333332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Democrats</c:v>
                </c:pt>
                <c:pt idx="1">
                  <c:v>Republicans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189</c:v>
                </c:pt>
                <c:pt idx="1">
                  <c:v>247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Journal Ideological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Rating</a:t>
            </a:r>
            <a:r>
              <a:rPr lang="en-US" sz="1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Subcommittee </a:t>
            </a:r>
            <a:r>
              <a:rPr lang="en-US" sz="1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Chairs, 114</a:t>
            </a:r>
            <a:r>
              <a:rPr lang="en-US" sz="1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Congress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432133483314587"/>
          <c:y val="0.17735042735042736"/>
        </c:manualLayout>
      </c:layout>
      <c:overlay val="0"/>
      <c:spPr>
        <a:solidFill>
          <a:schemeClr val="bg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title>
    <c:autoTitleDeleted val="0"/>
    <c:plotArea>
      <c:layout>
        <c:manualLayout>
          <c:layoutTarget val="inner"/>
          <c:xMode val="edge"/>
          <c:yMode val="edge"/>
          <c:x val="9.9901887264091979E-2"/>
          <c:y val="0.19252002153576958"/>
          <c:w val="0.87963416111447612"/>
          <c:h val="0.78922158338798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'[HRCAV13 - House 2013 Vote Ratings.xls]Sheet1'!$B$1</c:f>
              <c:strCache>
                <c:ptCount val="1"/>
                <c:pt idx="0">
                  <c:v>Ideological rating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6000000000000001E-2"/>
                  <c:y val="2.13675213675212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A22893B0-EB79-45F3-9B2F-0CC3A7EB87B1}" type="XVALUE">
                      <a:rPr lang="en-US" smtClean="0"/>
                      <a:pPr/>
                      <a:t>[X VALUE]</a:t>
                    </a:fld>
                    <a:r>
                      <a:rPr lang="en-US" baseline="0" smtClean="0"/>
                      <a:t>, </a:t>
                    </a:r>
                    <a:fld id="{C18168C4-0767-4DBA-8F3F-FD2B0E06EF1A}" type="YVALUE">
                      <a:rPr lang="en-US" baseline="0"/>
                      <a:pPr/>
                      <a:t>[Y VALUE]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9.3333333333333341E-3"/>
                  <c:y val="1.923076923076915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9939203351030066"/>
                  <c:y val="-1.8100657656715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968253968253965E-2"/>
                  <c:y val="3.52909011373578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61333333333334"/>
                      <c:h val="0.1008119658119658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4.0923044619422574E-2"/>
                  <c:y val="3.51803620701257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39999999999999E-2"/>
                  <c:y val="1.22763981425398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1538461538460784E-3"/>
                  <c:y val="-4.32792286178722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16000000000000014"/>
                  <c:y val="9.987514296431984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'[HRCAV13 - House 2013 Vote Ratings.xls]Sheet1'!$A$2:$A$13</c:f>
              <c:strCache>
                <c:ptCount val="12"/>
                <c:pt idx="0">
                  <c:v>Robert Aderholt</c:v>
                </c:pt>
                <c:pt idx="1">
                  <c:v>Ander Crenshaw</c:v>
                </c:pt>
                <c:pt idx="2">
                  <c:v>Charles Dent</c:v>
                </c:pt>
                <c:pt idx="3">
                  <c:v>John Culberson</c:v>
                </c:pt>
                <c:pt idx="4">
                  <c:v>Mario Diaz-Balart</c:v>
                </c:pt>
                <c:pt idx="5">
                  <c:v>Rodney Frelinghuysen</c:v>
                </c:pt>
                <c:pt idx="6">
                  <c:v>John Carter</c:v>
                </c:pt>
                <c:pt idx="7">
                  <c:v>Kay Granger</c:v>
                </c:pt>
                <c:pt idx="8">
                  <c:v>Ken Calvert</c:v>
                </c:pt>
                <c:pt idx="9">
                  <c:v>Mike Simpson</c:v>
                </c:pt>
                <c:pt idx="10">
                  <c:v>Tom Cole</c:v>
                </c:pt>
                <c:pt idx="11">
                  <c:v>Tom Graves</c:v>
                </c:pt>
              </c:strCache>
            </c:strRef>
          </c:xVal>
          <c:yVal>
            <c:numRef>
              <c:f>'[HRCAV13 - House 2013 Vote Ratings.xls]Sheet1'!$B$2:$B$13</c:f>
              <c:numCache>
                <c:formatCode>0.0%</c:formatCode>
                <c:ptCount val="12"/>
                <c:pt idx="0">
                  <c:v>0.74299999999999999</c:v>
                </c:pt>
                <c:pt idx="1">
                  <c:v>0.66700000000000004</c:v>
                </c:pt>
                <c:pt idx="2">
                  <c:v>0.61799999999999999</c:v>
                </c:pt>
                <c:pt idx="3">
                  <c:v>0.745</c:v>
                </c:pt>
                <c:pt idx="4">
                  <c:v>0.54700000000000004</c:v>
                </c:pt>
                <c:pt idx="5">
                  <c:v>0.52</c:v>
                </c:pt>
                <c:pt idx="6">
                  <c:v>0.71499999999999997</c:v>
                </c:pt>
                <c:pt idx="7">
                  <c:v>0.72799999999999998</c:v>
                </c:pt>
                <c:pt idx="8">
                  <c:v>0.621</c:v>
                </c:pt>
                <c:pt idx="9">
                  <c:v>0.61</c:v>
                </c:pt>
                <c:pt idx="10">
                  <c:v>0.54799999999999993</c:v>
                </c:pt>
                <c:pt idx="11">
                  <c:v>0.83299999999999996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69052728"/>
        <c:axId val="187745336"/>
      </c:scatterChart>
      <c:valAx>
        <c:axId val="269052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87745336"/>
        <c:crosses val="autoZero"/>
        <c:crossBetween val="midCat"/>
      </c:valAx>
      <c:valAx>
        <c:axId val="187745336"/>
        <c:scaling>
          <c:orientation val="minMax"/>
          <c:max val="1"/>
          <c:min val="0.4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052728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cat>
            <c:strRef>
              <c:f>Sheet6!$B$1:$AP$1</c:f>
              <c:strCache>
                <c:ptCount val="41"/>
                <c:pt idx="0">
                  <c:v>1978</c:v>
                </c:pt>
                <c:pt idx="1">
                  <c:v>1979</c:v>
                </c:pt>
                <c:pt idx="2">
                  <c:v>1980</c:v>
                </c:pt>
                <c:pt idx="3">
                  <c:v>1981</c:v>
                </c:pt>
                <c:pt idx="4">
                  <c:v>1982</c:v>
                </c:pt>
                <c:pt idx="5">
                  <c:v>1983</c:v>
                </c:pt>
                <c:pt idx="6">
                  <c:v>1984</c:v>
                </c:pt>
                <c:pt idx="7">
                  <c:v>1985</c:v>
                </c:pt>
                <c:pt idx="8">
                  <c:v>1986</c:v>
                </c:pt>
                <c:pt idx="9">
                  <c:v>1987</c:v>
                </c:pt>
                <c:pt idx="10">
                  <c:v>1988</c:v>
                </c:pt>
                <c:pt idx="11">
                  <c:v>1989</c:v>
                </c:pt>
                <c:pt idx="12">
                  <c:v>1990</c:v>
                </c:pt>
                <c:pt idx="13">
                  <c:v>1991</c:v>
                </c:pt>
                <c:pt idx="14">
                  <c:v>1992</c:v>
                </c:pt>
                <c:pt idx="15">
                  <c:v>1993</c:v>
                </c:pt>
                <c:pt idx="16">
                  <c:v>1994</c:v>
                </c:pt>
                <c:pt idx="17">
                  <c:v>1995</c:v>
                </c:pt>
                <c:pt idx="18">
                  <c:v>1996</c:v>
                </c:pt>
                <c:pt idx="19">
                  <c:v>1997</c:v>
                </c:pt>
                <c:pt idx="20">
                  <c:v>1998</c:v>
                </c:pt>
                <c:pt idx="21">
                  <c:v>1999</c:v>
                </c:pt>
                <c:pt idx="22">
                  <c:v>2000</c:v>
                </c:pt>
                <c:pt idx="23">
                  <c:v>2001</c:v>
                </c:pt>
                <c:pt idx="24">
                  <c:v>2002</c:v>
                </c:pt>
                <c:pt idx="25">
                  <c:v>2003</c:v>
                </c:pt>
                <c:pt idx="26">
                  <c:v>2004</c:v>
                </c:pt>
                <c:pt idx="27">
                  <c:v>2005</c:v>
                </c:pt>
                <c:pt idx="28">
                  <c:v>2006</c:v>
                </c:pt>
                <c:pt idx="29">
                  <c:v>2007</c:v>
                </c:pt>
                <c:pt idx="30">
                  <c:v>2008</c:v>
                </c:pt>
                <c:pt idx="31">
                  <c:v>2009</c:v>
                </c:pt>
                <c:pt idx="32">
                  <c:v>2010</c:v>
                </c:pt>
                <c:pt idx="33">
                  <c:v>2011</c:v>
                </c:pt>
                <c:pt idx="34">
                  <c:v>2012</c:v>
                </c:pt>
                <c:pt idx="35">
                  <c:v>2013</c:v>
                </c:pt>
                <c:pt idx="36">
                  <c:v>2014</c:v>
                </c:pt>
                <c:pt idx="37">
                  <c:v>2015</c:v>
                </c:pt>
                <c:pt idx="38">
                  <c:v>2016 estimate</c:v>
                </c:pt>
                <c:pt idx="39">
                  <c:v>2017 estimate</c:v>
                </c:pt>
                <c:pt idx="40">
                  <c:v>2018 estimate</c:v>
                </c:pt>
              </c:strCache>
            </c:strRef>
          </c:cat>
          <c:val>
            <c:numRef>
              <c:f>[1]Table!$B$4:$AP$4</c:f>
              <c:numCache>
                <c:formatCode>General</c:formatCode>
                <c:ptCount val="41"/>
                <c:pt idx="0">
                  <c:v>1.5287485907553551E-2</c:v>
                </c:pt>
                <c:pt idx="1">
                  <c:v>1.0674022547373469E-2</c:v>
                </c:pt>
                <c:pt idx="2">
                  <c:v>9.0301739960355343E-3</c:v>
                </c:pt>
                <c:pt idx="3">
                  <c:v>6.9676153091265949E-3</c:v>
                </c:pt>
                <c:pt idx="4">
                  <c:v>4.5289574091881999E-3</c:v>
                </c:pt>
                <c:pt idx="5">
                  <c:v>3.6911093672799141E-3</c:v>
                </c:pt>
                <c:pt idx="6">
                  <c:v>3.2514826761003016E-3</c:v>
                </c:pt>
                <c:pt idx="7">
                  <c:v>3.06297180618865E-3</c:v>
                </c:pt>
                <c:pt idx="8">
                  <c:v>2.5659074910874455E-3</c:v>
                </c:pt>
                <c:pt idx="9">
                  <c:v>2.085393644924109E-3</c:v>
                </c:pt>
                <c:pt idx="10">
                  <c:v>1.7969451931716084E-3</c:v>
                </c:pt>
                <c:pt idx="11">
                  <c:v>1.5927400685248633E-3</c:v>
                </c:pt>
                <c:pt idx="12">
                  <c:v>2.057720812625338E-3</c:v>
                </c:pt>
                <c:pt idx="13">
                  <c:v>1.6018885422814265E-3</c:v>
                </c:pt>
                <c:pt idx="14">
                  <c:v>1.5219480935597565E-3</c:v>
                </c:pt>
                <c:pt idx="15">
                  <c:v>1.8216871859487195E-3</c:v>
                </c:pt>
                <c:pt idx="16">
                  <c:v>2.1643780638133186E-3</c:v>
                </c:pt>
                <c:pt idx="17">
                  <c:v>1.8525834003078555E-3</c:v>
                </c:pt>
                <c:pt idx="18">
                  <c:v>1.749089825479704E-3</c:v>
                </c:pt>
                <c:pt idx="19">
                  <c:v>1.6683512549167648E-3</c:v>
                </c:pt>
                <c:pt idx="20">
                  <c:v>1.4890915387279235E-3</c:v>
                </c:pt>
                <c:pt idx="21">
                  <c:v>1.6072281829633815E-3</c:v>
                </c:pt>
                <c:pt idx="22">
                  <c:v>1.3949699623256287E-3</c:v>
                </c:pt>
                <c:pt idx="23">
                  <c:v>1.3984919757855517E-3</c:v>
                </c:pt>
                <c:pt idx="24">
                  <c:v>1.5079809178766871E-3</c:v>
                </c:pt>
                <c:pt idx="25">
                  <c:v>1.9489626782754411E-3</c:v>
                </c:pt>
                <c:pt idx="26">
                  <c:v>1.4217197670435082E-3</c:v>
                </c:pt>
                <c:pt idx="27">
                  <c:v>2.0034436702444361E-3</c:v>
                </c:pt>
                <c:pt idx="28">
                  <c:v>2.7713625866050808E-3</c:v>
                </c:pt>
                <c:pt idx="29">
                  <c:v>1.9406409165019405E-3</c:v>
                </c:pt>
                <c:pt idx="30">
                  <c:v>1.4510548052237974E-3</c:v>
                </c:pt>
                <c:pt idx="31">
                  <c:v>1.5400373906752525E-3</c:v>
                </c:pt>
                <c:pt idx="32">
                  <c:v>1.4008530567868195E-3</c:v>
                </c:pt>
                <c:pt idx="33">
                  <c:v>1.3463367583425993E-3</c:v>
                </c:pt>
                <c:pt idx="34">
                  <c:v>1.2735248337342579E-3</c:v>
                </c:pt>
                <c:pt idx="35">
                  <c:v>1.3701420133681423E-3</c:v>
                </c:pt>
                <c:pt idx="36">
                  <c:v>1.4931163807799473E-3</c:v>
                </c:pt>
                <c:pt idx="37">
                  <c:v>1.1485216964669022E-3</c:v>
                </c:pt>
                <c:pt idx="38">
                  <c:v>7.446842222010964E-4</c:v>
                </c:pt>
                <c:pt idx="39">
                  <c:v>5.7557557557557553E-4</c:v>
                </c:pt>
                <c:pt idx="40">
                  <c:v>4.9465393249876338E-4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259672"/>
        <c:axId val="268948656"/>
      </c:areaChart>
      <c:dateAx>
        <c:axId val="268259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68948656"/>
        <c:crosses val="autoZero"/>
        <c:auto val="0"/>
        <c:lblOffset val="100"/>
        <c:baseTimeUnit val="days"/>
        <c:majorUnit val="5"/>
      </c:dateAx>
      <c:valAx>
        <c:axId val="268948656"/>
        <c:scaling>
          <c:orientation val="minMax"/>
        </c:scaling>
        <c:delete val="0"/>
        <c:axPos val="l"/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6825967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CDFI Fund </a:t>
            </a:r>
            <a:r>
              <a:rPr lang="en-US" sz="2000" dirty="0" smtClean="0"/>
              <a:t>Appropriations (Millions Dollars $)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'[Untitled spreadsheet (1).xlsx]Sheet7'!$A$1:$I$1</c:f>
              <c:strCache>
                <c:ptCount val="9"/>
                <c:pt idx="0">
                  <c:v>FY2007</c:v>
                </c:pt>
                <c:pt idx="1">
                  <c:v>FY2008</c:v>
                </c:pt>
                <c:pt idx="2">
                  <c:v>FY2009*</c:v>
                </c:pt>
                <c:pt idx="3">
                  <c:v>FY2010</c:v>
                </c:pt>
                <c:pt idx="4">
                  <c:v>FY2011</c:v>
                </c:pt>
                <c:pt idx="5">
                  <c:v>FY2012</c:v>
                </c:pt>
                <c:pt idx="6">
                  <c:v>FY2013</c:v>
                </c:pt>
                <c:pt idx="7">
                  <c:v>FY2014</c:v>
                </c:pt>
                <c:pt idx="8">
                  <c:v>FY2015</c:v>
                </c:pt>
              </c:strCache>
            </c:strRef>
          </c:cat>
          <c:val>
            <c:numRef>
              <c:f>'[Untitled spreadsheet (1).xlsx]Sheet7'!$A$2:$I$2</c:f>
              <c:numCache>
                <c:formatCode>General</c:formatCode>
                <c:ptCount val="9"/>
                <c:pt idx="0">
                  <c:v>54</c:v>
                </c:pt>
                <c:pt idx="1">
                  <c:v>94</c:v>
                </c:pt>
                <c:pt idx="2">
                  <c:v>107</c:v>
                </c:pt>
                <c:pt idx="3">
                  <c:v>247</c:v>
                </c:pt>
                <c:pt idx="4">
                  <c:v>227</c:v>
                </c:pt>
                <c:pt idx="5">
                  <c:v>221</c:v>
                </c:pt>
                <c:pt idx="6">
                  <c:v>221</c:v>
                </c:pt>
                <c:pt idx="7">
                  <c:v>226</c:v>
                </c:pt>
                <c:pt idx="8">
                  <c:v>230.5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949048"/>
        <c:axId val="268949440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'[Untitled spreadsheet (1).xlsx]Sheet7'!$A$1:$I$1</c15:sqref>
                        </c15:formulaRef>
                      </c:ext>
                    </c:extLst>
                    <c:strCache>
                      <c:ptCount val="9"/>
                      <c:pt idx="0">
                        <c:v>FY2007</c:v>
                      </c:pt>
                      <c:pt idx="1">
                        <c:v>FY2008</c:v>
                      </c:pt>
                      <c:pt idx="2">
                        <c:v>FY2009*</c:v>
                      </c:pt>
                      <c:pt idx="3">
                        <c:v>FY2010</c:v>
                      </c:pt>
                      <c:pt idx="4">
                        <c:v>FY2011</c:v>
                      </c:pt>
                      <c:pt idx="5">
                        <c:v>FY2012</c:v>
                      </c:pt>
                      <c:pt idx="6">
                        <c:v>FY2013</c:v>
                      </c:pt>
                      <c:pt idx="7">
                        <c:v>FY2014</c:v>
                      </c:pt>
                      <c:pt idx="8">
                        <c:v>FY2015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'[Untitled spreadsheet (1).xlsx]Sheet7'!$E$1:$I$1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AreaSeries>
          </c:ext>
        </c:extLst>
      </c:areaChart>
      <c:catAx>
        <c:axId val="268949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949440"/>
        <c:crosses val="autoZero"/>
        <c:auto val="1"/>
        <c:lblAlgn val="ctr"/>
        <c:lblOffset val="100"/>
        <c:noMultiLvlLbl val="0"/>
      </c:catAx>
      <c:valAx>
        <c:axId val="26894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949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64728660695891"/>
          <c:y val="3.7847011911972539E-2"/>
          <c:w val="0.7014394902477793"/>
          <c:h val="0.8617805970974939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9292F"/>
              </a:solidFill>
              <a:ln>
                <a:noFill/>
              </a:ln>
              <a:effectLst/>
            </c:spPr>
          </c:dPt>
          <c:cat>
            <c:strRef>
              <c:f>Charts!$D$5:$D$6</c:f>
              <c:strCache>
                <c:ptCount val="2"/>
                <c:pt idx="0">
                  <c:v>January 2010 Projection</c:v>
                </c:pt>
                <c:pt idx="1">
                  <c:v>January 2015 Projection</c:v>
                </c:pt>
              </c:strCache>
            </c:strRef>
          </c:cat>
          <c:val>
            <c:numRef>
              <c:f>Charts!$E$5:$E$6</c:f>
              <c:numCache>
                <c:formatCode>"$"#,##0_);\("$"#,##0\)</c:formatCode>
                <c:ptCount val="2"/>
                <c:pt idx="0">
                  <c:v>11254</c:v>
                </c:pt>
                <c:pt idx="1">
                  <c:v>10643.152</c:v>
                </c:pt>
              </c:numCache>
            </c:numRef>
          </c:val>
        </c:ser>
        <c:ser>
          <c:idx val="1"/>
          <c:order val="1"/>
          <c:spPr>
            <a:pattFill prst="wdUpDiag">
              <a:fgClr>
                <a:srgbClr val="B9292F"/>
              </a:fgClr>
              <a:bgClr>
                <a:sysClr val="window" lastClr="FFFFFF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.20870004457976873"/>
                  <c:y val="2.24357712497476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defRPr>
                    </a:pPr>
                    <a:fld id="{CACE361A-4F03-4987-B598-D2ED8C42D2B8}" type="VALUE">
                      <a:rPr lang="en-US" b="1" smtClean="0"/>
                      <a:pPr>
                        <a:defRPr/>
                      </a:pPr>
                      <a:t>[VALUE]</a:t>
                    </a:fld>
                    <a:r>
                      <a:rPr lang="en-US" b="1" dirty="0" smtClean="0"/>
                      <a:t>Billion Lower Spending</a:t>
                    </a:r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" lastClr="FFFFFF">
                      <a:lumMod val="65000"/>
                    </a:sys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Myriad Pro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85538688310121"/>
                      <c:h val="0.1918269230769230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41275" cap="flat" cmpd="sng" algn="ctr">
                      <a:solidFill>
                        <a:sysClr val="windowText" lastClr="000000"/>
                      </a:solidFill>
                      <a:round/>
                      <a:headEnd type="triangle"/>
                    </a:ln>
                    <a:effectLst/>
                  </c:spPr>
                </c15:leaderLines>
              </c:ext>
            </c:extLst>
          </c:dLbls>
          <c:cat>
            <c:strRef>
              <c:f>Charts!$D$5:$D$6</c:f>
              <c:strCache>
                <c:ptCount val="2"/>
                <c:pt idx="0">
                  <c:v>January 2010 Projection</c:v>
                </c:pt>
                <c:pt idx="1">
                  <c:v>January 2015 Projection</c:v>
                </c:pt>
              </c:strCache>
            </c:strRef>
          </c:cat>
          <c:val>
            <c:numRef>
              <c:f>Charts!$F$5:$F$6</c:f>
              <c:numCache>
                <c:formatCode>"$"#,##0_);\("$"#,##0\)</c:formatCode>
                <c:ptCount val="2"/>
                <c:pt idx="1">
                  <c:v>610.84799999999996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381904"/>
        <c:axId val="336382296"/>
      </c:barChart>
      <c:catAx>
        <c:axId val="33638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36382296"/>
        <c:crosses val="autoZero"/>
        <c:auto val="1"/>
        <c:lblAlgn val="ctr"/>
        <c:lblOffset val="100"/>
        <c:noMultiLvlLbl val="0"/>
      </c:catAx>
      <c:valAx>
        <c:axId val="336382296"/>
        <c:scaling>
          <c:orientation val="minMax"/>
          <c:min val="0"/>
        </c:scaling>
        <c:delete val="0"/>
        <c:axPos val="l"/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3638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Myriad Pro" panose="020B0503030403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0.4415</cdr:x>
      <cdr:y>0.69184</cdr:y>
    </cdr:from>
    <cdr:to>
      <cdr:x>0.65102</cdr:x>
      <cdr:y>0.81157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2415" y="4112022"/>
          <a:ext cx="1676400" cy="711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Chairman of </a:t>
          </a: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Appropriations,</a:t>
          </a:r>
        </a:p>
        <a:p xmlns:a="http://schemas.openxmlformats.org/drawingml/2006/main">
          <a:pPr algn="ctr"/>
          <a:r>
            <a:rPr lang="en-US" sz="11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Hal Rogers, 63.0%</a:t>
          </a:r>
          <a:endParaRPr lang="en-US" sz="11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0.54626</cdr:x>
      <cdr:y>0.65385</cdr:y>
    </cdr:from>
    <cdr:to>
      <cdr:x>0.57959</cdr:x>
      <cdr:y>0.70513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4370615" y="3886200"/>
          <a:ext cx="266700" cy="304800"/>
        </a:xfrm>
        <a:prstGeom xmlns:a="http://schemas.openxmlformats.org/drawingml/2006/main" prst="straightConnector1">
          <a:avLst/>
        </a:prstGeom>
        <a:ln xmlns:a="http://schemas.openxmlformats.org/drawingml/2006/main" w="6350">
          <a:solidFill>
            <a:schemeClr val="tx1">
              <a:lumMod val="50000"/>
              <a:lumOff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0.9375</cdr:x>
      <cdr:y>0.10417</cdr:y>
    </cdr:from>
    <cdr:to>
      <cdr:x>1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1998" y="381000"/>
          <a:ext cx="304801" cy="990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0.8125</cdr:x>
      <cdr:y>0.14583</cdr:y>
    </cdr:from>
    <cdr:to>
      <cdr:x>1</cdr:x>
      <cdr:y>0.39583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76800" y="533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B75D0F-F5F2-4BE0-BCAC-C5E57349C147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080502-0C79-4692-9B30-FCC962DEE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33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7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55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changes</a:t>
            </a:r>
            <a:r>
              <a:rPr lang="en-US" baseline="0" dirty="0" smtClean="0"/>
              <a:t> in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5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the House Republican caucus being fairly conservative, the subcommittee</a:t>
            </a:r>
            <a:r>
              <a:rPr lang="en-US" baseline="0" dirty="0" smtClean="0"/>
              <a:t> chairs are r</a:t>
            </a:r>
            <a:r>
              <a:rPr lang="en-US" dirty="0" smtClean="0"/>
              <a:t>elatively moderate</a:t>
            </a:r>
            <a:r>
              <a:rPr lang="en-US" baseline="0" dirty="0" smtClean="0"/>
              <a:t> compared to the median Republican member of Congress.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64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Tom</a:t>
            </a:r>
            <a:r>
              <a:rPr lang="en-US" sz="1200" baseline="0" dirty="0" smtClean="0"/>
              <a:t> Price: </a:t>
            </a:r>
            <a:r>
              <a:rPr lang="en-US" sz="1200" dirty="0" smtClean="0"/>
              <a:t>Very conservative.</a:t>
            </a:r>
            <a:r>
              <a:rPr lang="en-US" sz="1200" baseline="0" dirty="0" smtClean="0"/>
              <a:t> </a:t>
            </a:r>
            <a:r>
              <a:rPr lang="en-US" sz="1200" dirty="0" smtClean="0"/>
              <a:t>National Journal Conservative Rating of 86.7 out of 100 in 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Van </a:t>
            </a:r>
            <a:r>
              <a:rPr lang="en-US" sz="1200" dirty="0" err="1" smtClean="0"/>
              <a:t>Hollen</a:t>
            </a:r>
            <a:r>
              <a:rPr lang="en-US" sz="1200" baseline="0" dirty="0" smtClean="0"/>
              <a:t> stays on as Ranking Member.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03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ffectLst/>
              </a:rPr>
              <a:t>Newly elected</a:t>
            </a:r>
            <a:r>
              <a:rPr lang="en-US" sz="1200" baseline="0" dirty="0" smtClean="0">
                <a:solidFill>
                  <a:schemeClr val="tx1"/>
                </a:solidFill>
                <a:effectLst/>
              </a:rPr>
              <a:t> members on this committee include:</a:t>
            </a:r>
            <a:endParaRPr lang="en-US" sz="1200" dirty="0" smtClean="0">
              <a:solidFill>
                <a:schemeClr val="tx1"/>
              </a:solidFill>
              <a:effectLst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ffectLst/>
              </a:rPr>
              <a:t>Ben </a:t>
            </a:r>
            <a:r>
              <a:rPr lang="en-US" sz="1200" dirty="0" err="1" smtClean="0">
                <a:solidFill>
                  <a:schemeClr val="tx1"/>
                </a:solidFill>
                <a:effectLst/>
              </a:rPr>
              <a:t>Sasse</a:t>
            </a:r>
            <a:r>
              <a:rPr lang="en-US" sz="1200" dirty="0" smtClean="0">
                <a:solidFill>
                  <a:schemeClr val="tx1"/>
                </a:solidFill>
                <a:effectLst/>
              </a:rPr>
              <a:t> (R-NE)*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tx1"/>
                </a:solidFill>
                <a:effectLst/>
              </a:rPr>
              <a:t>Tom Cotton, USAR (R-AR)*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0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Newly elected members: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 </a:t>
            </a:r>
            <a:r>
              <a:rPr 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Dold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Jr. (R-IL) *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 </a:t>
            </a:r>
            <a:r>
              <a:rPr 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Guinta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(R-NH) *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Bruce </a:t>
            </a:r>
            <a:r>
              <a:rPr lang="en-US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Poliquin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(R-ME) *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 Love (R-UT) 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10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 Gerlach</a:t>
            </a:r>
            <a:r>
              <a:rPr lang="en-US" baseline="0" dirty="0" smtClean="0"/>
              <a:t> (R-PA), Tim Griffin (R-AR), and Allyson Schwartz (D-PA) to run for governor There will four new Republican members of Ways and Means.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Dave Camp was term limited and retired. He will be succeeded by Paul Ryan.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19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community and regional development function in the federal budget includes CDBG, HOME, Indian programs , EDA, USDA rural development.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Republicans gain 9 seats.  </a:t>
            </a:r>
            <a:r>
              <a:rPr lang="en-US" baseline="0" dirty="0" smtClean="0"/>
              <a:t>The turn over of 9 seats was the largest since the Reagan revolution of 1980.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2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President’s FY</a:t>
            </a:r>
            <a:r>
              <a:rPr lang="en-US" baseline="0" dirty="0" smtClean="0"/>
              <a:t> 2016 Budget rescinds a good deal of the Sequester cuts for both defense and non-defense discretionary spending. </a:t>
            </a:r>
          </a:p>
          <a:p>
            <a:r>
              <a:rPr lang="en-US" baseline="0" dirty="0" smtClean="0"/>
              <a:t>Congressional Republicans will likely seek to retain the Sequester, but shift defense cuts to domestic spending.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45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(Now</a:t>
            </a:r>
            <a:r>
              <a:rPr lang="en-US" baseline="0" dirty="0" smtClean="0"/>
              <a:t> you turn it over </a:t>
            </a:r>
            <a:r>
              <a:rPr lang="en-US" baseline="0" smtClean="0"/>
              <a:t>to David)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6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30146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05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89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37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00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Requesting the president’s budget, which is level funding from FY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23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 Form</a:t>
            </a:r>
          </a:p>
          <a:p>
            <a:r>
              <a:rPr lang="en-US" dirty="0" smtClean="0"/>
              <a:t>Fact 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</a:t>
            </a:r>
            <a:r>
              <a:rPr lang="en-US" baseline="0" dirty="0" smtClean="0"/>
              <a:t> are 11 certified CDFIs working in Kentucky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2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Elizabeth Warren will also serve on the Senate Democratic</a:t>
            </a:r>
            <a:r>
              <a:rPr lang="en-US" baseline="0" dirty="0" smtClean="0"/>
              <a:t> Leadership Team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Harry Reid up for reelection 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9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Largest Republican Majority since Herbert Hoover</a:t>
            </a:r>
          </a:p>
          <a:p>
            <a:r>
              <a:rPr lang="en-US" dirty="0" smtClean="0"/>
              <a:t>Obama</a:t>
            </a:r>
            <a:r>
              <a:rPr lang="en-US" baseline="0" dirty="0" smtClean="0"/>
              <a:t> has lost 69 seats since taking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McCarthy (California</a:t>
            </a:r>
            <a:r>
              <a:rPr lang="en-US" baseline="0" dirty="0" smtClean="0"/>
              <a:t>) </a:t>
            </a:r>
            <a:r>
              <a:rPr lang="en-US" dirty="0" smtClean="0"/>
              <a:t>took over for Eric</a:t>
            </a:r>
            <a:r>
              <a:rPr lang="en-US" baseline="0" dirty="0" smtClean="0"/>
              <a:t> Cantor late last year</a:t>
            </a:r>
            <a:endParaRPr lang="en-US" dirty="0" smtClean="0"/>
          </a:p>
          <a:p>
            <a:r>
              <a:rPr lang="en-US" dirty="0" err="1" smtClean="0"/>
              <a:t>Scalise</a:t>
            </a:r>
            <a:r>
              <a:rPr lang="en-US" baseline="0" dirty="0" smtClean="0"/>
              <a:t> from Louisiana</a:t>
            </a:r>
          </a:p>
          <a:p>
            <a:r>
              <a:rPr lang="en-US" baseline="0" dirty="0" err="1" smtClean="0"/>
              <a:t>McMorris</a:t>
            </a:r>
            <a:r>
              <a:rPr lang="en-US" baseline="0" dirty="0" smtClean="0"/>
              <a:t> Rodgers (Washington)</a:t>
            </a:r>
          </a:p>
          <a:p>
            <a:r>
              <a:rPr lang="en-US" baseline="0" dirty="0" smtClean="0"/>
              <a:t>Luke Messer (Indiana). His district includes large portion of eastern Indiana, including Muncie and Richmond, as well as a few suburbs of both Cincinnati, and Indianapolis.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7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minority party in the House has less power to influence legislation than they do in the Senate, because there isn’t a filibuster.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94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80502-0C79-4692-9B30-FCC962DEE1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6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7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5875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391454F-07E3-4287-AD19-7E12999A905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8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31951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4DCC83-79F8-4415-A7AA-61DBC831CC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35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1E5826-D010-4E9F-AB0B-BCD67680CB3C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72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D424B6A-6E4B-4D7C-AAAF-966C55997CE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2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CEBBAF-A1F5-4C63-908C-D50EB8EAF57D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45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20394B-D24E-4448-8418-9F852E14002B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95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A3696B-30FA-4491-B3F3-9B91F8ECACA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9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58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BB7B8C-EE5D-480C-9C0C-F80004B6B36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75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910E1D-ABB8-4096-805A-042D05941B4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4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2D0FE0-55AC-48F1-A473-7520118C866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6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3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3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0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6B95-6AD0-4669-8853-FE642E32348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1DEA-3306-43A1-B1B5-EA91E432D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53144" cy="414867"/>
          </a:xfrm>
          <a:prstGeom prst="rect">
            <a:avLst/>
          </a:prstGeom>
          <a:gradFill flip="none" rotWithShape="1">
            <a:gsLst>
              <a:gs pos="72000">
                <a:srgbClr val="0C61A4"/>
              </a:gs>
              <a:gs pos="100000">
                <a:srgbClr val="08487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608171" y="50797"/>
            <a:ext cx="5600011" cy="3873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342900" indent="-342900"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prstClr val="white"/>
                </a:solidFill>
                <a:latin typeface="Baskerville Old Face"/>
                <a:ea typeface="ＭＳ Ｐゴシック"/>
                <a:cs typeface="Baskerville Old Face"/>
              </a:rPr>
              <a:t>Center on Budget and Policy Priorities</a:t>
            </a:r>
            <a:endParaRPr lang="en-US" sz="1400" dirty="0">
              <a:solidFill>
                <a:prstClr val="white"/>
              </a:solidFill>
              <a:latin typeface="Myriad Pro Semibold"/>
              <a:ea typeface="ＭＳ Ｐゴシック"/>
              <a:cs typeface="Myriad Pro Semibold"/>
            </a:endParaRPr>
          </a:p>
        </p:txBody>
      </p:sp>
      <p:pic>
        <p:nvPicPr>
          <p:cNvPr id="10" name="Picture 9" descr="logo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28947" y="46904"/>
            <a:ext cx="302336" cy="302336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7391400" y="61690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bg1"/>
            </a:glow>
            <a:outerShdw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C61A4"/>
                </a:solidFill>
                <a:latin typeface="Franklin Gothic Medium"/>
                <a:ea typeface="ＭＳ Ｐゴシック"/>
                <a:cs typeface="Franklin Gothic Medium"/>
              </a:rPr>
              <a:t>cbpp.org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92075"/>
            <a:ext cx="533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391454F-07E3-4287-AD19-7E12999A905B}" type="slidenum">
              <a:rPr lang="en-US" smtClean="0">
                <a:solidFill>
                  <a:prstClr val="white"/>
                </a:solidFill>
                <a:ea typeface="ＭＳ Ｐゴシック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8900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s://www.google.com/imgres?imgurl=http://upload.wikimedia.org/wikipedia/commons/thumb/8/87/Olympia_Snowe_official_photo_2010_edit.jpg/220px-Olympia_Snowe_official_photo_2010_edit.jpg&amp;imgrefurl=http://en.wikipedia.org/wiki/Olympia_Snowe&amp;h=162&amp;w=132&amp;sz=7&amp;tbnid=H5qYCyiLKg6EFM&amp;tbnh=0&amp;tbnw=0&amp;zoom=1&amp;usg=__gmTRdIfP58A37hVClmW0v8juOS8=&amp;docid=mfyEYaZP2_ZhJM&amp;sa=X&amp;ei=puyjUPz2KY2z0QGcu4DwDw&amp;sqi=2&amp;ved=0CJ8BENUX" TargetMode="External"/><Relationship Id="rId7" Type="http://schemas.openxmlformats.org/officeDocument/2006/relationships/image" Target="../media/image41.pn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8100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Alison 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Feighan, Rapoza Associates</a:t>
            </a:r>
          </a:p>
          <a:p>
            <a:pPr algn="ctr">
              <a:spcBef>
                <a:spcPct val="0"/>
              </a:spcBef>
            </a:pPr>
            <a:r>
              <a:rPr lang="en-US" sz="3200" b="1" dirty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David Reich, Center on Budget and Policy </a:t>
            </a:r>
            <a:r>
              <a:rPr lang="en-US" sz="3200" b="1" dirty="0" smtClean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Priorities</a:t>
            </a:r>
          </a:p>
          <a:p>
            <a:pPr algn="ctr">
              <a:spcBef>
                <a:spcPct val="0"/>
              </a:spcBef>
            </a:pPr>
            <a:r>
              <a:rPr lang="en-US" sz="3200" b="1" dirty="0" smtClean="0">
                <a:ln/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Nick Wyatt, Senate Finance Committee</a:t>
            </a:r>
            <a:endParaRPr lang="en-US" sz="3200" b="1" dirty="0">
              <a:ln/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076" name="Picture 4" descr="http://www.whitehouse.gov/sites/default/files/imagecache/embedded_img_full/image/image_file/fy16_budget.jpg?itok=8XmyWt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334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2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43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n/>
                <a:solidFill>
                  <a:schemeClr val="accent4"/>
                </a:solidFill>
              </a:rPr>
              <a:t>Senate Financial Services and General Government Subcommittee, Appropriations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01914" y="1524000"/>
            <a:ext cx="421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John </a:t>
            </a:r>
            <a:r>
              <a:rPr lang="en-US" sz="2000" dirty="0" err="1" smtClean="0"/>
              <a:t>Boozman</a:t>
            </a:r>
            <a:r>
              <a:rPr lang="en-US" sz="2000" dirty="0" smtClean="0"/>
              <a:t> (R-AR), Chairman</a:t>
            </a:r>
            <a:endParaRPr lang="en-US" sz="2000" dirty="0"/>
          </a:p>
        </p:txBody>
      </p:sp>
      <p:pic>
        <p:nvPicPr>
          <p:cNvPr id="12294" name="Picture 6" descr="http://upload.wikimedia.org/wikipedia/commons/thumb/8/8d/John_Boozman,_official_portrait,_112th_Congress.jpg/220px-John_Boozman,_official_portrait,_112th_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622"/>
            <a:ext cx="2057400" cy="260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11057" y="1524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 Coons (D-DE), Ranking Member</a:t>
            </a:r>
            <a:endParaRPr lang="en-US" dirty="0"/>
          </a:p>
        </p:txBody>
      </p:sp>
      <p:pic>
        <p:nvPicPr>
          <p:cNvPr id="12298" name="Picture 10" descr="http://s3.quazoo.com/Pictures/Collections/28/2117627/CoverImage_21176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964538"/>
            <a:ext cx="1990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upload.wikimedia.org/wikipedia/commons/thumb/9/9a/Mike_Johanns_official_Senate_photo.jpg/220px-Mike_Johanns_official_Senate_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69" y="1924110"/>
            <a:ext cx="2299256" cy="29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65914" y="4880414"/>
            <a:ext cx="380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</a:t>
            </a:r>
            <a:r>
              <a:rPr lang="en-US" dirty="0" err="1" smtClean="0"/>
              <a:t>Johans</a:t>
            </a:r>
            <a:r>
              <a:rPr lang="en-US" dirty="0" smtClean="0"/>
              <a:t> (R-NE), Ranking Member</a:t>
            </a:r>
            <a:endParaRPr lang="en-US" dirty="0"/>
          </a:p>
        </p:txBody>
      </p:sp>
      <p:pic>
        <p:nvPicPr>
          <p:cNvPr id="12308" name="Picture 20" descr="http://www.quotationsensation.com/images/authors/Tom_Udall_American_Politician_151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893332"/>
            <a:ext cx="2476500" cy="300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90600" y="4906159"/>
            <a:ext cx="421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Tom Udall (D-NM), Chairman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05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43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</a:rPr>
              <a:t>House </a:t>
            </a:r>
            <a:r>
              <a:rPr lang="en-US" sz="4000" b="1" dirty="0">
                <a:ln/>
                <a:solidFill>
                  <a:schemeClr val="accent4"/>
                </a:solidFill>
              </a:rPr>
              <a:t>Appropriations Committee</a:t>
            </a:r>
          </a:p>
        </p:txBody>
      </p:sp>
      <p:sp>
        <p:nvSpPr>
          <p:cNvPr id="5" name="Rectangle 4"/>
          <p:cNvSpPr/>
          <p:nvPr/>
        </p:nvSpPr>
        <p:spPr>
          <a:xfrm>
            <a:off x="801914" y="1524000"/>
            <a:ext cx="8342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Hal Rogers (R-KY), Chairman	  Nita Lowey (D-NY), Ranking Member </a:t>
            </a:r>
            <a:endParaRPr lang="en-US" sz="2000" dirty="0"/>
          </a:p>
        </p:txBody>
      </p:sp>
      <p:pic>
        <p:nvPicPr>
          <p:cNvPr id="18436" name="Picture 4" descr="http://2.bp.blogspot.com/_eFe1uJSP03o/TNInEIWZQrI/AAAAAAAAAdk/5X_aK59TqyY/s400/225px-Rep._Hal_Rog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890773"/>
            <a:ext cx="2295278" cy="35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profile.ak.fbcdn.net/hprofile-ak-prn1/174638_158290607551599_288756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45994"/>
            <a:ext cx="2304963" cy="34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43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ln/>
                <a:solidFill>
                  <a:schemeClr val="accent4"/>
                </a:solidFill>
              </a:rPr>
              <a:t>House Financial Services and General Government Subcommittee, Appropriations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01914" y="1524000"/>
            <a:ext cx="4216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Ander Crenshaw (R-FL), Chairman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524000"/>
            <a:ext cx="386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José </a:t>
            </a:r>
            <a:r>
              <a:rPr lang="en-US" dirty="0" smtClean="0"/>
              <a:t>Serrano (D-NY), Ranking Member</a:t>
            </a:r>
            <a:endParaRPr lang="en-US" dirty="0"/>
          </a:p>
        </p:txBody>
      </p:sp>
      <p:pic>
        <p:nvPicPr>
          <p:cNvPr id="13316" name="Picture 4" descr="http://www.gannett-cdn.com/-mm-/48201821e4e1357e93d02038bdcc27f322d07848/c=174-0-2832-1998&amp;r=x404&amp;c=534x401/local/-/media/USATODAY/USATODAY/2014/01/22/1390438346000-opp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26" y="2057400"/>
            <a:ext cx="3429000" cy="25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upload.wikimedia.org/wikipedia/commons/thumb/4/4c/Josieserrano.jpeg/220px-Josieserrano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26669"/>
            <a:ext cx="2514600" cy="30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341167" y="3801979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40767" y="3192379"/>
            <a:ext cx="6553200" cy="24606"/>
          </a:xfrm>
          <a:prstGeom prst="line">
            <a:avLst/>
          </a:prstGeom>
          <a:ln w="57150">
            <a:solidFill>
              <a:srgbClr val="000000">
                <a:alpha val="25882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358280"/>
              </p:ext>
            </p:extLst>
          </p:nvPr>
        </p:nvGraphicFramePr>
        <p:xfrm>
          <a:off x="988367" y="1134979"/>
          <a:ext cx="152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Image" r:id="rId4" imgW="533160" imgH="7466400" progId="PhotoshopElements.Image.12">
                  <p:embed/>
                </p:oleObj>
              </mc:Choice>
              <mc:Fallback>
                <p:oleObj name="Image" r:id="rId4" imgW="533160" imgH="7466400" progId="PhotoshopElements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8367" y="1134979"/>
                        <a:ext cx="15240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93967" y="3420979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Dotted line is the ideology of the average </a:t>
            </a:r>
          </a:p>
          <a:p>
            <a:r>
              <a:rPr lang="en-US" sz="1200" dirty="0" smtClean="0"/>
              <a:t>House Republican</a:t>
            </a:r>
            <a:endParaRPr lang="en-US" sz="1200" dirty="0"/>
          </a:p>
        </p:txBody>
      </p:sp>
      <p:sp>
        <p:nvSpPr>
          <p:cNvPr id="15" name="Bent Arrow 14"/>
          <p:cNvSpPr/>
          <p:nvPr/>
        </p:nvSpPr>
        <p:spPr>
          <a:xfrm rot="10800000" flipV="1">
            <a:off x="7770167" y="3068555"/>
            <a:ext cx="381000" cy="381000"/>
          </a:xfrm>
          <a:prstGeom prst="ben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82600" y="-1128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House </a:t>
            </a:r>
            <a:r>
              <a:rPr lang="en-US" sz="4000" b="1" dirty="0" err="1">
                <a:ln/>
                <a:solidFill>
                  <a:schemeClr val="accent4"/>
                </a:solidFill>
              </a:rPr>
              <a:t>Approps</a:t>
            </a:r>
            <a:r>
              <a:rPr lang="en-US" sz="4000" b="1" dirty="0">
                <a:ln/>
                <a:solidFill>
                  <a:schemeClr val="accent4"/>
                </a:solidFill>
              </a:rPr>
              <a:t> Subcommittee Chairs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575" y="1981200"/>
            <a:ext cx="461665" cy="3276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More conservative </a:t>
            </a:r>
            <a:r>
              <a:rPr lang="en-US" dirty="0" smtClean="0">
                <a:sym typeface="Wingdings" panose="05000000000000000000" pitchFamily="2" charset="2"/>
              </a:rPr>
              <a:t>    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561289"/>
              </p:ext>
            </p:extLst>
          </p:nvPr>
        </p:nvGraphicFramePr>
        <p:xfrm>
          <a:off x="257557" y="96755"/>
          <a:ext cx="8001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061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House Budget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8"/>
            <a:ext cx="3886200" cy="7921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Tom Price (R-GA) replaces Paul Ryan (R-WI)</a:t>
            </a:r>
            <a:endParaRPr lang="en-US" dirty="0"/>
          </a:p>
        </p:txBody>
      </p:sp>
      <p:pic>
        <p:nvPicPr>
          <p:cNvPr id="9218" name="Picture 2" descr="http://images.politico.com/global/news/110328_tom_price_ap_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93540"/>
            <a:ext cx="3907633" cy="21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4487" y="1352054"/>
            <a:ext cx="3729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Chris Van </a:t>
            </a:r>
            <a:r>
              <a:rPr lang="en-US" sz="2700" dirty="0" err="1" smtClean="0"/>
              <a:t>Hollen</a:t>
            </a:r>
            <a:r>
              <a:rPr lang="en-US" sz="2700" dirty="0" smtClean="0"/>
              <a:t> (D-MD), Ranking Member</a:t>
            </a:r>
            <a:endParaRPr lang="en-US" sz="2700" dirty="0"/>
          </a:p>
        </p:txBody>
      </p:sp>
      <p:pic>
        <p:nvPicPr>
          <p:cNvPr id="17410" name="Picture 2" descr="https://pbs.twimg.com/profile_images/1299952607/cvhrando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57" y="2264965"/>
            <a:ext cx="3257550" cy="21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radio.foxnews.com/wp-content/uploads/2014/09/PaulRyanAP-500x33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2186461"/>
            <a:ext cx="3493294" cy="23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2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</a:rPr>
              <a:t>Senate </a:t>
            </a:r>
            <a:r>
              <a:rPr lang="en-US" sz="4000" b="1" dirty="0">
                <a:ln/>
                <a:solidFill>
                  <a:schemeClr val="accent4"/>
                </a:solidFill>
              </a:rPr>
              <a:t>Budget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1052"/>
            <a:ext cx="3886200" cy="7921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Mike Enzi (R-WY) replaces Patty Murray (D-WA) as Chair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9187" y="1156968"/>
            <a:ext cx="3719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Patty Murray (D-WA) replaces Jeff Sessions (R-AL) as Ranking Member</a:t>
            </a:r>
            <a:endParaRPr lang="en-US" sz="2400" dirty="0"/>
          </a:p>
        </p:txBody>
      </p:sp>
      <p:pic>
        <p:nvPicPr>
          <p:cNvPr id="17412" name="Picture 4" descr="http://www.the-spearhead.com/wp-content/uploads/2010/02/patty.5.29-714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39230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pinedaleonline.com/news/2011/03/scr-mikeenz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93540"/>
            <a:ext cx="314498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the-spearhead.com/wp-content/uploads/2010/02/patty.5.29-714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8" y="2319197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2.bp.blogspot.com/-FSqFP6fse2c/VNdNsTFouKI/AAAAAAAADUc/lvIVnCRhzxM/s1600/jeff-sessions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99" y="2336867"/>
            <a:ext cx="3891777" cy="280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8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Senate </a:t>
            </a:r>
            <a:r>
              <a:rPr lang="en-US" sz="4000" b="1" dirty="0" smtClean="0">
                <a:ln/>
                <a:solidFill>
                  <a:schemeClr val="accent4"/>
                </a:solidFill>
              </a:rPr>
              <a:t>Banking, Housing, and Urban Affairs </a:t>
            </a:r>
            <a:r>
              <a:rPr lang="en-US" sz="4000" b="1" dirty="0">
                <a:ln/>
                <a:solidFill>
                  <a:schemeClr val="accent4"/>
                </a:solidFill>
              </a:rPr>
              <a:t>Committee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Shelby (R-AL), Chairman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7383" y="1524000"/>
            <a:ext cx="401712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/>
              <a:t>Sherrod Brown (</a:t>
            </a:r>
            <a:r>
              <a:rPr lang="en-US" dirty="0" smtClean="0"/>
              <a:t>D-OH), Ranking </a:t>
            </a:r>
            <a:r>
              <a:rPr lang="en-US" dirty="0"/>
              <a:t>Member</a:t>
            </a:r>
          </a:p>
        </p:txBody>
      </p:sp>
      <p:pic>
        <p:nvPicPr>
          <p:cNvPr id="7" name="Picture 26" descr="http://www.wkni.net/web/media/k2/items/cache/a97d7fa78881dcd8a2cd9f825acc8b40_Gener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99694"/>
            <a:ext cx="2329459" cy="29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ero-news.net/images/content/politics/2010/Senator-Sherrod-Brown-Official-Photo-1210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45" y="1934882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ddp.org/wordpress/wp-content/uploads/2013/09/Senator-Johnson-Official-Photo_PhotoGall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30360"/>
            <a:ext cx="2286660" cy="28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8286" y="486189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 Johnson (D-SD), Chairman</a:t>
            </a:r>
            <a:endParaRPr lang="en-US" dirty="0"/>
          </a:p>
        </p:txBody>
      </p:sp>
      <p:pic>
        <p:nvPicPr>
          <p:cNvPr id="5128" name="Picture 8" descr="http://s2.quazoo.com/Pictures/Collections/153/11949735/CoverImage_119497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62" y="1843579"/>
            <a:ext cx="2330566" cy="29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29200" y="4868859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Crapo (R-ID), Ranking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House Financial Services Committee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41763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Jeb </a:t>
            </a:r>
            <a:r>
              <a:rPr lang="en-US" dirty="0" err="1" smtClean="0"/>
              <a:t>Hensarling</a:t>
            </a:r>
            <a:r>
              <a:rPr lang="en-US" dirty="0" smtClean="0"/>
              <a:t> (R-TX), Chairman	Nita Lowey (D-NY), Ranking Member</a:t>
            </a:r>
            <a:endParaRPr lang="en-US" dirty="0"/>
          </a:p>
        </p:txBody>
      </p:sp>
      <p:pic>
        <p:nvPicPr>
          <p:cNvPr id="6146" name="Picture 2" descr="http://upload.wikimedia.org/wikipedia/commons/thumb/6/60/Maxine_Waters_Official.jpg/220px-Maxine_Waters_Offic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67076"/>
            <a:ext cx="2095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f/f1/Jeb_Hensarling,_official_Congressional_photo_portrai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b="15633"/>
          <a:stretch/>
        </p:blipFill>
        <p:spPr bwMode="auto">
          <a:xfrm>
            <a:off x="1143000" y="1844171"/>
            <a:ext cx="2466071" cy="27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58857"/>
            <a:ext cx="3859737" cy="3614257"/>
          </a:xfrm>
          <a:prstGeom prst="rect">
            <a:avLst/>
          </a:prstGeom>
          <a:solidFill>
            <a:srgbClr val="ABC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Senate Finance Committee</a:t>
            </a:r>
          </a:p>
        </p:txBody>
      </p:sp>
      <p:pic>
        <p:nvPicPr>
          <p:cNvPr id="2050" name="Picture 2" descr="http://americanlibertypac.com/wp-content/uploads/2014/05/senator-rockefe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39857"/>
            <a:ext cx="1905000" cy="12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tch.senate.gov/public/vendor/_skins/hatch/images/home/img_f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84005"/>
            <a:ext cx="2561683" cy="17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ashingtonpost.com/blogs/wonkblog/files/2012/08/wyde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99" y="1286539"/>
            <a:ext cx="2708311" cy="17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263620"/>
            <a:ext cx="38511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Leaving: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3258857"/>
            <a:ext cx="331771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Possible New Members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8652" y="5100214"/>
            <a:ext cx="2256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Rockefeller (D-WV)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9737" y="3258857"/>
            <a:ext cx="5284263" cy="3599143"/>
          </a:xfrm>
          <a:prstGeom prst="rect">
            <a:avLst/>
          </a:prstGeom>
          <a:solidFill>
            <a:srgbClr val="FF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 descr="http://images.politico.com/global/2012/06/120613_dean_heller_ap_3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50220"/>
            <a:ext cx="2362200" cy="12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0999" y="4951090"/>
            <a:ext cx="234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Heller (R-NV)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8758" y="4946326"/>
            <a:ext cx="2376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Coats (R-IN)</a:t>
            </a:r>
          </a:p>
        </p:txBody>
      </p:sp>
      <p:pic>
        <p:nvPicPr>
          <p:cNvPr id="2062" name="Picture 14" descr="http://images.politico.com/global/news/110316_dan_coats_605_a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59" y="3639857"/>
            <a:ext cx="2376641" cy="128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859737" y="3243744"/>
            <a:ext cx="528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Members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417639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Ron Wyden (D-OR), former Chairman, Now Ranking Member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86083" y="146730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Orrin Hatch (R-UT) takes over Committee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79320" y="6438228"/>
            <a:ext cx="2347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Scott (R-SC)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499" y="5297068"/>
            <a:ext cx="2057400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9" grpId="0"/>
      <p:bldP spid="2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House Ways and Means</a:t>
            </a:r>
          </a:p>
        </p:txBody>
      </p:sp>
      <p:sp>
        <p:nvSpPr>
          <p:cNvPr id="6" name="AutoShape 2" descr="Olympia Snow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47700"/>
            <a:ext cx="11049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3048" y="1393754"/>
            <a:ext cx="291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Dave Camp (R-MI) Retires</a:t>
            </a:r>
            <a:endParaRPr lang="en-US" dirty="0"/>
          </a:p>
        </p:txBody>
      </p:sp>
      <p:pic>
        <p:nvPicPr>
          <p:cNvPr id="1026" name="Picture 2" descr="http://images.publicradio.org/content/2013/07/08/20130708_dave-camp-max-baucus-fred-palensky_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7062"/>
            <a:ext cx="3397250" cy="231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entristword.files.wordpress.com/2012/08/paul_ryan_wallpaper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72" y="1817062"/>
            <a:ext cx="3233739" cy="231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50248" y="1393754"/>
            <a:ext cx="300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Paul Ryan (R-WI) takes over</a:t>
            </a:r>
            <a:endParaRPr lang="en-US" dirty="0"/>
          </a:p>
        </p:txBody>
      </p:sp>
      <p:pic>
        <p:nvPicPr>
          <p:cNvPr id="1030" name="Picture 6" descr="http://i1.ytimg.com/vi/I-C-coxXQ8k/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6" y="4800600"/>
            <a:ext cx="1286544" cy="96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1109" y="4339737"/>
            <a:ext cx="311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Leaving the Committee: </a:t>
            </a:r>
            <a:endParaRPr lang="en-US" dirty="0"/>
          </a:p>
        </p:txBody>
      </p:sp>
      <p:pic>
        <p:nvPicPr>
          <p:cNvPr id="5" name="Picture 10" descr="http://www.whatthefolly.com/wp-content/uploads/2011/06/WTF-Allyson-Schwartz-CBO-6.23.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94059"/>
            <a:ext cx="1326630" cy="99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5712" y="5797741"/>
            <a:ext cx="198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Jim </a:t>
            </a:r>
            <a:r>
              <a:rPr lang="en-US" sz="1400" dirty="0" err="1" smtClean="0"/>
              <a:t>Gerlach</a:t>
            </a:r>
            <a:r>
              <a:rPr lang="en-US" sz="1400" dirty="0" smtClean="0"/>
              <a:t> (R-PA)                              Tim Griffin (R-AR)                   Allyson Schwartz (D-PA)</a:t>
            </a:r>
            <a:endParaRPr lang="en-US" sz="1400" dirty="0"/>
          </a:p>
        </p:txBody>
      </p:sp>
      <p:pic>
        <p:nvPicPr>
          <p:cNvPr id="1032" name="Picture 8" descr="http://images.politico.com/global/2013/10/21/tim_griffin_ap-60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r="12259" b="4999"/>
          <a:stretch/>
        </p:blipFill>
        <p:spPr bwMode="auto">
          <a:xfrm>
            <a:off x="1911039" y="5739035"/>
            <a:ext cx="1302059" cy="8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3124" y="4284469"/>
            <a:ext cx="333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Joining the Committee</a:t>
            </a:r>
            <a:endParaRPr lang="en-US" dirty="0"/>
          </a:p>
        </p:txBody>
      </p:sp>
      <p:pic>
        <p:nvPicPr>
          <p:cNvPr id="6146" name="Picture 2" descr="http://media.philly.com/images/022611_pat_meehan_4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419" y="4685185"/>
            <a:ext cx="1405133" cy="105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oosieragtoday.com/wp-content/uploads/2014/01/Rep-Kristi-Noe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033" y="4697127"/>
            <a:ext cx="1564124" cy="10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dddnews.com/photos/22/25/55/2225554-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14" y="5699338"/>
            <a:ext cx="1445142" cy="10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media.mcclatchydc.com/smedia/2013/04/25/18/22/12ZIHt.AuSt.9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1" t="1343" r="7820" b="-1"/>
          <a:stretch/>
        </p:blipFill>
        <p:spPr bwMode="auto">
          <a:xfrm>
            <a:off x="5791200" y="5715000"/>
            <a:ext cx="1600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49340" y="5161777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Pat </a:t>
            </a:r>
            <a:r>
              <a:rPr lang="en-US" sz="1400" dirty="0"/>
              <a:t>Meehan </a:t>
            </a:r>
            <a:r>
              <a:rPr lang="en-US" sz="1400" dirty="0" smtClean="0"/>
              <a:t>(R-PA)</a:t>
            </a:r>
          </a:p>
          <a:p>
            <a:pPr algn="r"/>
            <a:r>
              <a:rPr lang="en-US" sz="1400" dirty="0" smtClean="0"/>
              <a:t>Kristi </a:t>
            </a:r>
            <a:r>
              <a:rPr lang="en-US" sz="1400" dirty="0" err="1"/>
              <a:t>Noem</a:t>
            </a:r>
            <a:r>
              <a:rPr lang="en-US" sz="1400" dirty="0"/>
              <a:t> </a:t>
            </a:r>
            <a:r>
              <a:rPr lang="en-US" sz="1400" dirty="0" smtClean="0"/>
              <a:t>(R-SD)</a:t>
            </a:r>
          </a:p>
          <a:p>
            <a:pPr algn="r"/>
            <a:r>
              <a:rPr lang="en-US" sz="1400" dirty="0" smtClean="0"/>
              <a:t> </a:t>
            </a:r>
            <a:r>
              <a:rPr lang="en-US" sz="1400" dirty="0"/>
              <a:t>Jason Smith </a:t>
            </a:r>
            <a:r>
              <a:rPr lang="en-US" sz="1400" dirty="0" smtClean="0"/>
              <a:t>(R-MO)</a:t>
            </a:r>
          </a:p>
          <a:p>
            <a:pPr algn="r"/>
            <a:r>
              <a:rPr lang="en-US" sz="1400" dirty="0" smtClean="0"/>
              <a:t>George </a:t>
            </a:r>
            <a:r>
              <a:rPr lang="en-US" sz="1400" dirty="0"/>
              <a:t>Holding </a:t>
            </a:r>
            <a:r>
              <a:rPr lang="en-US" sz="1400" dirty="0" smtClean="0"/>
              <a:t>(R-NC</a:t>
            </a:r>
            <a:r>
              <a:rPr lang="en-US" sz="1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961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982" y="4461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U.S. Senate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Democrats 		Republicans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53000" y="5383329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28023" y="2202982"/>
            <a:ext cx="393032" cy="3316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228023" y="2666999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28825" y="31105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28023" y="3567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228825" y="40249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28825" y="4509437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28825" y="49393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28023" y="53965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228023" y="5853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1981200" y="1752599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7" name="Rectangle 186"/>
          <p:cNvSpPr/>
          <p:nvPr/>
        </p:nvSpPr>
        <p:spPr>
          <a:xfrm>
            <a:off x="1981200" y="2202982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8" name="Rectangle 187"/>
          <p:cNvSpPr/>
          <p:nvPr/>
        </p:nvSpPr>
        <p:spPr>
          <a:xfrm>
            <a:off x="1981200" y="2666999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89" name="Rectangle 188"/>
          <p:cNvSpPr/>
          <p:nvPr/>
        </p:nvSpPr>
        <p:spPr>
          <a:xfrm>
            <a:off x="1982002" y="31105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0" name="Rectangle 189"/>
          <p:cNvSpPr/>
          <p:nvPr/>
        </p:nvSpPr>
        <p:spPr>
          <a:xfrm>
            <a:off x="1981200" y="3567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1" name="Rectangle 190"/>
          <p:cNvSpPr/>
          <p:nvPr/>
        </p:nvSpPr>
        <p:spPr>
          <a:xfrm>
            <a:off x="1982002" y="40249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2" name="Rectangle 191"/>
          <p:cNvSpPr/>
          <p:nvPr/>
        </p:nvSpPr>
        <p:spPr>
          <a:xfrm>
            <a:off x="1982002" y="4509437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3" name="Rectangle 192"/>
          <p:cNvSpPr/>
          <p:nvPr/>
        </p:nvSpPr>
        <p:spPr>
          <a:xfrm>
            <a:off x="1982002" y="49393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4" name="Rectangle 193"/>
          <p:cNvSpPr/>
          <p:nvPr/>
        </p:nvSpPr>
        <p:spPr>
          <a:xfrm>
            <a:off x="1981200" y="53965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5" name="Rectangle 194"/>
          <p:cNvSpPr/>
          <p:nvPr/>
        </p:nvSpPr>
        <p:spPr>
          <a:xfrm>
            <a:off x="1981200" y="5853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96" name="Rectangle 195"/>
          <p:cNvSpPr/>
          <p:nvPr/>
        </p:nvSpPr>
        <p:spPr>
          <a:xfrm>
            <a:off x="2743200" y="1752599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2743200" y="2202982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2743200" y="2666999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2744002" y="31105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2743200" y="3567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744002" y="40249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2744002" y="4509437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2744002" y="49393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2743200" y="53965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2743200" y="5853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3505200" y="1752599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3505200" y="2202982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505200" y="2666999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3506002" y="31105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3505200" y="3567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3506002" y="40249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3506002" y="4509437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3506002" y="49393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3505200" y="53965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3505200" y="5853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4232710" y="1752599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4232710" y="2202982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4232710" y="2666999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233512" y="31105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4232710" y="3567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4233512" y="40249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4233512" y="4509437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4233512" y="49393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4232710" y="53965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4232710" y="5853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4953000" y="175259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4953000" y="2202982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4953000" y="266699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4953802" y="31105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4953000" y="35677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953802" y="4024964"/>
            <a:ext cx="393032" cy="33167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4953802" y="4509437"/>
            <a:ext cx="393032" cy="33167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1228023" y="1766234"/>
            <a:ext cx="393032" cy="33167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4953000" y="5853764"/>
            <a:ext cx="393032" cy="33167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5638800" y="175259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638800" y="2202982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5638800" y="266699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5639602" y="31105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5638800" y="35677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5639602" y="40249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5639602" y="4509437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5639602" y="49393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5638800" y="53965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5638800" y="58537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6400800" y="175259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6400800" y="2202982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6400800" y="266699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6401602" y="31105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6400800" y="35677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6401602" y="40249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6401602" y="4509437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6401602" y="49393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6400800" y="53965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6400800" y="58537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7086600" y="175259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7086600" y="2202982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7086600" y="266699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7087402" y="31105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7086600" y="35677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7087402" y="40249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7087402" y="4509437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7087402" y="49393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7086600" y="53965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7086600" y="58537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7772400" y="175259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7772400" y="2202982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7772400" y="266699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7773202" y="31105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7772400" y="35677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7773202" y="40249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773202" y="4509437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7773202" y="49393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7772400" y="53965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7772400" y="58537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28023" y="6326459"/>
            <a:ext cx="7131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*Includes Independents Bernie Sanders (VT) and Angus King (ME) who caucus with Democrats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957132" y="4961677"/>
            <a:ext cx="393032" cy="33167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2</a:t>
            </a:fld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957011" y="5861512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960220" y="539656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960220" y="4961677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960220" y="4514591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960220" y="4033074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217068" y="5861659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232710" y="5380427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233512" y="4947432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4232710" y="4514437"/>
            <a:ext cx="393032" cy="33167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3786739" y="1041272"/>
            <a:ext cx="63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673742" y="102100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774707" y="1065389"/>
            <a:ext cx="63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649477" y="1026707"/>
            <a:ext cx="63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1702" y="551456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113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Congress</a:t>
            </a:r>
            <a:endParaRPr lang="en-US" sz="24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6081061" y="55934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114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Congress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249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23" grpId="0" animBg="1"/>
      <p:bldP spid="224" grpId="0" animBg="1"/>
      <p:bldP spid="225" grpId="0" animBg="1"/>
      <p:bldP spid="231" grpId="0" animBg="1"/>
      <p:bldP spid="232" grpId="0" animBg="1"/>
      <p:bldP spid="235" grpId="0" animBg="1"/>
      <p:bldP spid="113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4" grpId="0" animBg="1"/>
      <p:bldP spid="116" grpId="0" animBg="1"/>
      <p:bldP spid="118" grpId="0"/>
      <p:bldP spid="119" grpId="0"/>
      <p:bldP spid="122" grpId="0"/>
      <p:bldP spid="123" grpId="0"/>
      <p:bldP spid="5" grpId="0"/>
      <p:bldP spid="1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Decline in Community Development Spending As a Share of GDP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795440"/>
              </p:ext>
            </p:extLst>
          </p:nvPr>
        </p:nvGraphicFramePr>
        <p:xfrm>
          <a:off x="838200" y="990600"/>
          <a:ext cx="699135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81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Impact of the Sequester</a:t>
            </a:r>
          </a:p>
        </p:txBody>
      </p:sp>
      <p:pic>
        <p:nvPicPr>
          <p:cNvPr id="16386" name="Picture 2" descr="http://crfb.org/sites/default/files/prez_discretiona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0" y="1143000"/>
            <a:ext cx="856101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CDFI Fund Appropriations: </a:t>
            </a:r>
            <a:br>
              <a:rPr lang="en-US" sz="4000" b="1" dirty="0">
                <a:ln/>
                <a:solidFill>
                  <a:schemeClr val="accent4"/>
                </a:solidFill>
              </a:rPr>
            </a:br>
            <a:r>
              <a:rPr lang="en-US" sz="4000" b="1" dirty="0">
                <a:ln/>
                <a:solidFill>
                  <a:schemeClr val="accent4"/>
                </a:solidFill>
              </a:rPr>
              <a:t>A Happier Story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951304"/>
              </p:ext>
            </p:extLst>
          </p:nvPr>
        </p:nvGraphicFramePr>
        <p:xfrm>
          <a:off x="723900" y="1752600"/>
          <a:ext cx="769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3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Deficits Have Fallen Sharply Since Recession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 b="5953"/>
          <a:stretch/>
        </p:blipFill>
        <p:spPr>
          <a:xfrm>
            <a:off x="0" y="14478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6700" y="396875"/>
            <a:ext cx="8610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Non-Interest Spending Outside of Social Security and Medicare Below Historical Average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1" b="5346"/>
          <a:stretch/>
        </p:blipFill>
        <p:spPr>
          <a:xfrm>
            <a:off x="952500" y="1600200"/>
            <a:ext cx="7239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0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3014"/>
            <a:ext cx="8077200" cy="1386108"/>
          </a:xfrm>
        </p:spPr>
        <p:txBody>
          <a:bodyPr/>
          <a:lstStyle/>
          <a:p>
            <a:r>
              <a:rPr lang="en-US" sz="2800" dirty="0" smtClean="0"/>
              <a:t>Major Health Programs </a:t>
            </a:r>
            <a:r>
              <a:rPr lang="en-US" sz="2800" i="1" dirty="0" smtClean="0"/>
              <a:t>including </a:t>
            </a:r>
            <a:r>
              <a:rPr lang="en-US" sz="2800" dirty="0" smtClean="0"/>
              <a:t>Health Reform Now Projected to Cost Less Than in January 2010 </a:t>
            </a:r>
            <a:r>
              <a:rPr lang="en-US" sz="2800" i="1" dirty="0" smtClean="0"/>
              <a:t>without </a:t>
            </a:r>
            <a:r>
              <a:rPr lang="en-US" sz="2800" dirty="0" smtClean="0"/>
              <a:t>Health Reform</a:t>
            </a:r>
            <a:br>
              <a:rPr lang="en-US" sz="2800" dirty="0" smtClean="0"/>
            </a:b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096000"/>
            <a:ext cx="69781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Note: </a:t>
            </a: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Baseline projections of Medicare, Medicaid, health insurance subsidies, and Children’s Health Insurance Program for fiscal years 2011-2020. January 2015 projections include actual spending for FY 2011-14.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Source: CBPP analysis based on Congressional Budget Office estimates.</a:t>
            </a:r>
            <a:endParaRPr lang="en-US" sz="1050" dirty="0">
              <a:solidFill>
                <a:prstClr val="black"/>
              </a:solidFill>
              <a:latin typeface="Arial" pitchFamily="34" charset="0"/>
              <a:ea typeface="ＭＳ Ｐゴシック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268480" y="2133600"/>
          <a:ext cx="662408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066800" y="1751403"/>
            <a:ext cx="6324600" cy="33900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Franklin Gothic Medium" panose="020B0603020102020204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/>
            <a:r>
              <a:rPr lang="en-US" sz="1600" dirty="0" smtClean="0">
                <a:solidFill>
                  <a:prstClr val="black"/>
                </a:solidFill>
              </a:rPr>
              <a:t>Spending in billions of dollars, 2011-2020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sz="3200" dirty="0" smtClean="0"/>
              <a:t>NDD Levels Have Fallen Since 2010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9" b="5717"/>
          <a:stretch/>
        </p:blipFill>
        <p:spPr>
          <a:xfrm>
            <a:off x="914400" y="1374533"/>
            <a:ext cx="7086600" cy="5254091"/>
          </a:xfrm>
        </p:spPr>
      </p:pic>
    </p:spTree>
    <p:extLst>
      <p:ext uri="{BB962C8B-B14F-4D97-AF65-F5344CB8AC3E}">
        <p14:creationId xmlns:p14="http://schemas.microsoft.com/office/powerpoint/2010/main" val="8780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Non-Defense Discretionary Spending Falling to Historic Lows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3" b="6424"/>
          <a:stretch/>
        </p:blipFill>
        <p:spPr>
          <a:xfrm>
            <a:off x="1427492" y="1326391"/>
            <a:ext cx="6268708" cy="5150609"/>
          </a:xfrm>
        </p:spPr>
      </p:pic>
    </p:spTree>
    <p:extLst>
      <p:ext uri="{BB962C8B-B14F-4D97-AF65-F5344CB8AC3E}">
        <p14:creationId xmlns:p14="http://schemas.microsoft.com/office/powerpoint/2010/main" val="17799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CDFI Appropriations Request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116620"/>
              </p:ext>
            </p:extLst>
          </p:nvPr>
        </p:nvGraphicFramePr>
        <p:xfrm>
          <a:off x="304800" y="1295400"/>
          <a:ext cx="8686800" cy="3752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257"/>
                <a:gridCol w="747501"/>
                <a:gridCol w="672752"/>
                <a:gridCol w="672752"/>
                <a:gridCol w="598001"/>
                <a:gridCol w="950178"/>
                <a:gridCol w="883403"/>
                <a:gridCol w="1545956"/>
              </a:tblGrid>
              <a:tr h="931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FY 11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FY 12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FY 13 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FY 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FY 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FY 16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Budget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Request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FY 16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CDFI Coalition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Request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567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CDFI Fund Appropriation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$227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$221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$221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$226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$230.5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$233.5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$233.5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6651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   -    CDFI Program (FA/TA)</a:t>
                      </a:r>
                      <a:endParaRPr lang="en-US" sz="18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                            (Healthy Foods)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175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(25)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168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(22)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168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167.5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174.4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(22)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192.6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(35)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174.6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1330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600" b="0" dirty="0">
                          <a:effectLst/>
                        </a:rPr>
                        <a:t>Native Initiatives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3513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600" b="0">
                          <a:effectLst/>
                        </a:rPr>
                        <a:t>Bank Enterprise Award</a:t>
                      </a:r>
                      <a:endParaRPr lang="en-US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1330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600" b="0" dirty="0">
                          <a:effectLst/>
                        </a:rPr>
                        <a:t> Admin Expenses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13306">
                <a:tc>
                  <a:txBody>
                    <a:bodyPr/>
                    <a:lstStyle/>
                    <a:p>
                      <a:pPr marL="419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313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CDFI Bond </a:t>
                      </a:r>
                      <a:r>
                        <a:rPr lang="en-US" sz="1600" b="0" dirty="0" smtClean="0">
                          <a:effectLst/>
                        </a:rPr>
                        <a:t>Program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5105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Chart in millions of dollars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356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</a:rPr>
              <a:t>Advocacy Tips and Talking Points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84" t="1951" r="5591" b="4390"/>
          <a:stretch/>
        </p:blipFill>
        <p:spPr>
          <a:xfrm>
            <a:off x="1447800" y="1129880"/>
            <a:ext cx="3648578" cy="4733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712" y="1600200"/>
            <a:ext cx="3810000" cy="48904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36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</a:rPr>
              <a:t>New Senate Leadership - GOP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3"/>
            <a:ext cx="5257800" cy="416083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Mitch McConnell (R-KY), Majority Leader</a:t>
            </a:r>
          </a:p>
          <a:p>
            <a:r>
              <a:rPr lang="en-US" dirty="0" smtClean="0"/>
              <a:t>Jon </a:t>
            </a:r>
            <a:r>
              <a:rPr lang="en-US" dirty="0" err="1" smtClean="0"/>
              <a:t>Cornyn</a:t>
            </a:r>
            <a:r>
              <a:rPr lang="en-US" dirty="0" smtClean="0"/>
              <a:t> (R-TX), Majority Whip</a:t>
            </a:r>
          </a:p>
          <a:p>
            <a:r>
              <a:rPr lang="en-US" dirty="0" smtClean="0"/>
              <a:t>John Thune (R-SD), Republican Conference Chair</a:t>
            </a:r>
          </a:p>
          <a:p>
            <a:r>
              <a:rPr lang="en-US" dirty="0" smtClean="0"/>
              <a:t>Roy Blunt (R-MO), Republican Conference Vice-Chair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Barrasso</a:t>
            </a:r>
            <a:r>
              <a:rPr lang="en-US" dirty="0" smtClean="0"/>
              <a:t> (R-WY), Republican Policy Committee Chair</a:t>
            </a:r>
          </a:p>
          <a:p>
            <a:endParaRPr lang="en-US" dirty="0"/>
          </a:p>
        </p:txBody>
      </p:sp>
      <p:pic>
        <p:nvPicPr>
          <p:cNvPr id="4100" name="Picture 4" descr="http://media2.wcpo.com/photo/2014/11/04/16x9/Mitch_McConnell_wins_Senate_seat__Alison_2207670000_9450212_ver1.0_640_4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t="-3087" r="23584" b="14192"/>
          <a:stretch/>
        </p:blipFill>
        <p:spPr bwMode="auto">
          <a:xfrm>
            <a:off x="5990772" y="1828800"/>
            <a:ext cx="3120571" cy="264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/>
                <a:solidFill>
                  <a:schemeClr val="accent4"/>
                </a:solidFill>
              </a:rPr>
              <a:t>New Senate Leadership - Dems</a:t>
            </a:r>
            <a:endParaRPr lang="en-US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3"/>
            <a:ext cx="5257800" cy="4160838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Harry Reid (D-NV), Minority Leader &amp; Democratic Conference Committee Chair</a:t>
            </a:r>
          </a:p>
          <a:p>
            <a:r>
              <a:rPr lang="en-US" dirty="0" smtClean="0"/>
              <a:t>Richard Durbin (D-IL), Minority Whip</a:t>
            </a:r>
          </a:p>
          <a:p>
            <a:r>
              <a:rPr lang="en-US" dirty="0" smtClean="0"/>
              <a:t>Charles Schumer (D-NY), Democratic Policy Committee Chair</a:t>
            </a:r>
          </a:p>
          <a:p>
            <a:r>
              <a:rPr lang="en-US" dirty="0" smtClean="0"/>
              <a:t>Patty Murray (D-WA), Democratic Conference Secretary</a:t>
            </a:r>
            <a:endParaRPr lang="en-US" dirty="0"/>
          </a:p>
        </p:txBody>
      </p:sp>
      <p:pic>
        <p:nvPicPr>
          <p:cNvPr id="10242" name="Picture 2" descr="http://www.thedailychronic.net/wp-content/uploads/2014/01/Harry-Re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71" y="2133600"/>
            <a:ext cx="3124200" cy="219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3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U.S. House of Representatives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Republicans picked up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seats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1DEA-3306-43A1-B1B5-EA91E432D24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85517"/>
              </p:ext>
            </p:extLst>
          </p:nvPr>
        </p:nvGraphicFramePr>
        <p:xfrm>
          <a:off x="1752600" y="2209800"/>
          <a:ext cx="6400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29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GOP Leadership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1740"/>
          <a:stretch/>
        </p:blipFill>
        <p:spPr>
          <a:xfrm>
            <a:off x="3503386" y="1143000"/>
            <a:ext cx="5676900" cy="4010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152752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Speaker of the House</a:t>
            </a:r>
          </a:p>
          <a:p>
            <a:r>
              <a:rPr lang="en-US" dirty="0" smtClean="0"/>
              <a:t>Rep. John Boehner</a:t>
            </a:r>
            <a:endParaRPr lang="en-US" dirty="0"/>
          </a:p>
        </p:txBody>
      </p:sp>
      <p:pic>
        <p:nvPicPr>
          <p:cNvPr id="11281" name="Picture 17" descr="http://crooksandliars.com/files/primary_image/15/01/republicans-must-fire-john-boehner-if-they-really-oppose-congress-special-obamacare-exemption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9" y="1997760"/>
            <a:ext cx="3067337" cy="23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Democratic Leadership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367" b="3240"/>
          <a:stretch/>
        </p:blipFill>
        <p:spPr>
          <a:xfrm>
            <a:off x="1447800" y="1143000"/>
            <a:ext cx="6248400" cy="41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Committee Changes,</a:t>
            </a:r>
            <a:br>
              <a:rPr lang="en-US" sz="4000" b="1" dirty="0">
                <a:ln/>
                <a:solidFill>
                  <a:schemeClr val="accent4"/>
                </a:solidFill>
              </a:rPr>
            </a:br>
            <a:r>
              <a:rPr lang="en-US" sz="4000" b="1" dirty="0">
                <a:ln/>
                <a:solidFill>
                  <a:schemeClr val="accent4"/>
                </a:solidFill>
              </a:rPr>
              <a:t>114th Congress</a:t>
            </a:r>
          </a:p>
        </p:txBody>
      </p:sp>
    </p:spTree>
    <p:extLst>
      <p:ext uri="{BB962C8B-B14F-4D97-AF65-F5344CB8AC3E}">
        <p14:creationId xmlns:p14="http://schemas.microsoft.com/office/powerpoint/2010/main" val="27111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43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n/>
                <a:solidFill>
                  <a:schemeClr val="accent4"/>
                </a:solidFill>
              </a:rPr>
              <a:t>Senate Appropriations Committee</a:t>
            </a:r>
          </a:p>
        </p:txBody>
      </p:sp>
      <p:sp>
        <p:nvSpPr>
          <p:cNvPr id="5" name="Rectangle 4"/>
          <p:cNvSpPr/>
          <p:nvPr/>
        </p:nvSpPr>
        <p:spPr>
          <a:xfrm>
            <a:off x="801914" y="1524000"/>
            <a:ext cx="421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Thad Cochran (R-MS), Chairman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524000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Barbara Mikulski (D-MD), Ranking Member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42113" y="4890226"/>
            <a:ext cx="4125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Richard Shelby (R-AL), Ranking Member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90600" y="4906159"/>
            <a:ext cx="421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Barbara Mikulski (D-MD), Chair</a:t>
            </a:r>
            <a:endParaRPr lang="en-US" sz="2000" dirty="0"/>
          </a:p>
        </p:txBody>
      </p:sp>
      <p:pic>
        <p:nvPicPr>
          <p:cNvPr id="12312" name="Picture 24" descr="http://www.appropriations.senate.gov/sites/default/files/styles/medium/public/senators/Senator-Mikulski-Hi-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17" y="1886075"/>
            <a:ext cx="2362200" cy="296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http://www.wkni.net/web/media/k2/items/cache/a97d7fa78881dcd8a2cd9f825acc8b40_Gener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57" y="1893332"/>
            <a:ext cx="2329459" cy="291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28" descr="http://www.appropriations.senate.gov/sites/default/files/styles/medium/public/senators/Senator-Mikulski-Hi-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37" y="1869976"/>
            <a:ext cx="2353379" cy="295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8" name="Picture 30" descr="http://www.appropriations.senate.gov/sites/default/files/styles/medium/public/senators/Cochran.jpg?itok=x0msRV7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75" y="1940043"/>
            <a:ext cx="2331483" cy="294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7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BPP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C61A4"/>
    </a:accent1>
    <a:accent2>
      <a:srgbClr val="B9292F"/>
    </a:accent2>
    <a:accent3>
      <a:srgbClr val="FFCE6D"/>
    </a:accent3>
    <a:accent4>
      <a:srgbClr val="FDB813"/>
    </a:accent4>
    <a:accent5>
      <a:srgbClr val="FD9123"/>
    </a:accent5>
    <a:accent6>
      <a:srgbClr val="ED1C24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15944</TotalTime>
  <Words>1160</Words>
  <Application>Microsoft Office PowerPoint</Application>
  <PresentationFormat>On-screen Show (4:3)</PresentationFormat>
  <Paragraphs>254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Arial</vt:lpstr>
      <vt:lpstr>Baskerville Old Face</vt:lpstr>
      <vt:lpstr>Calibri</vt:lpstr>
      <vt:lpstr>Franklin Gothic Book</vt:lpstr>
      <vt:lpstr>Franklin Gothic Medium</vt:lpstr>
      <vt:lpstr>Myriad Pro</vt:lpstr>
      <vt:lpstr>Myriad Pro Semibold</vt:lpstr>
      <vt:lpstr>Times New Roman</vt:lpstr>
      <vt:lpstr>Wingdings</vt:lpstr>
      <vt:lpstr>Office Theme</vt:lpstr>
      <vt:lpstr>1_Office Theme</vt:lpstr>
      <vt:lpstr>Image</vt:lpstr>
      <vt:lpstr>PowerPoint Presentation</vt:lpstr>
      <vt:lpstr>U.S. Senate Democrats   Republicans</vt:lpstr>
      <vt:lpstr>New Senate Leadership - GOP</vt:lpstr>
      <vt:lpstr>New Senate Leadership - Dems</vt:lpstr>
      <vt:lpstr>U.S. House of Representatives</vt:lpstr>
      <vt:lpstr>House GOP Leadership</vt:lpstr>
      <vt:lpstr>House Democratic Leadership</vt:lpstr>
      <vt:lpstr>Committee Changes, 114th Congress</vt:lpstr>
      <vt:lpstr>Senate Appropriations Committee</vt:lpstr>
      <vt:lpstr>Senate Financial Services and General Government Subcommittee, Appropriations</vt:lpstr>
      <vt:lpstr>House Appropriations Committee</vt:lpstr>
      <vt:lpstr>House Financial Services and General Government Subcommittee, Appropriations</vt:lpstr>
      <vt:lpstr>House Approps Subcommittee Chairs</vt:lpstr>
      <vt:lpstr>House Budget Committee</vt:lpstr>
      <vt:lpstr>Senate Budget Committee</vt:lpstr>
      <vt:lpstr>Senate Banking, Housing, and Urban Affairs Committee</vt:lpstr>
      <vt:lpstr>House Financial Services Committee</vt:lpstr>
      <vt:lpstr>Senate Finance Committee</vt:lpstr>
      <vt:lpstr>House Ways and Means</vt:lpstr>
      <vt:lpstr>Decline in Community Development Spending As a Share of GDP</vt:lpstr>
      <vt:lpstr>Impact of the Sequester</vt:lpstr>
      <vt:lpstr>CDFI Fund Appropriations:  A Happier Story</vt:lpstr>
      <vt:lpstr>Deficits Have Fallen Sharply Since Recession</vt:lpstr>
      <vt:lpstr>Non-Interest Spending Outside of Social Security and Medicare Below Historical Average</vt:lpstr>
      <vt:lpstr>Major Health Programs including Health Reform Now Projected to Cost Less Than in January 2010 without Health Reform </vt:lpstr>
      <vt:lpstr>NDD Levels Have Fallen Since 2010</vt:lpstr>
      <vt:lpstr>PowerPoint Presentation</vt:lpstr>
      <vt:lpstr>CDFI Appropriations Request</vt:lpstr>
      <vt:lpstr>Advocacy Tips and Talking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Mickelson</dc:creator>
  <cp:lastModifiedBy>Ayrianne Parks</cp:lastModifiedBy>
  <cp:revision>94</cp:revision>
  <cp:lastPrinted>2014-11-20T18:36:37Z</cp:lastPrinted>
  <dcterms:created xsi:type="dcterms:W3CDTF">2012-11-14T18:04:20Z</dcterms:created>
  <dcterms:modified xsi:type="dcterms:W3CDTF">2015-02-24T13:27:28Z</dcterms:modified>
</cp:coreProperties>
</file>