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31" r:id="rId5"/>
    <p:sldId id="423" r:id="rId6"/>
    <p:sldId id="429" r:id="rId7"/>
    <p:sldId id="387" r:id="rId8"/>
    <p:sldId id="340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eich" initials="D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C61A4"/>
    <a:srgbClr val="003467"/>
    <a:srgbClr val="666666"/>
    <a:srgbClr val="559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4" autoAdjust="0"/>
    <p:restoredTop sz="71553" autoAdjust="0"/>
  </p:normalViewPr>
  <p:slideViewPr>
    <p:cSldViewPr snapToObjects="1">
      <p:cViewPr varScale="1">
        <p:scale>
          <a:sx n="93" d="100"/>
          <a:sy n="93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82"/>
    </p:cViewPr>
  </p:sorterViewPr>
  <p:notesViewPr>
    <p:cSldViewPr snapToObjects="1">
      <p:cViewPr varScale="1">
        <p:scale>
          <a:sx n="73" d="100"/>
          <a:sy n="73" d="100"/>
        </p:scale>
        <p:origin x="265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R2-D2\Data\budget\Bryann%20DaSilva\Healthcare\Health%20Spending%20Projections\Healthcare%20Projection%20Chang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64728660695891"/>
          <c:y val="3.7847011911972539E-2"/>
          <c:w val="0.7014394902477793"/>
          <c:h val="0.8617805970974939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9292F"/>
              </a:solidFill>
              <a:ln>
                <a:noFill/>
              </a:ln>
              <a:effectLst/>
            </c:spPr>
          </c:dPt>
          <c:cat>
            <c:strRef>
              <c:f>Charts!$D$5:$D$6</c:f>
              <c:strCache>
                <c:ptCount val="2"/>
                <c:pt idx="0">
                  <c:v>January 2010 Projection</c:v>
                </c:pt>
                <c:pt idx="1">
                  <c:v>January 2015 Projection</c:v>
                </c:pt>
              </c:strCache>
            </c:strRef>
          </c:cat>
          <c:val>
            <c:numRef>
              <c:f>Charts!$E$5:$E$6</c:f>
              <c:numCache>
                <c:formatCode>"$"#,##0_);\("$"#,##0\)</c:formatCode>
                <c:ptCount val="2"/>
                <c:pt idx="0">
                  <c:v>11254</c:v>
                </c:pt>
                <c:pt idx="1">
                  <c:v>10643.152</c:v>
                </c:pt>
              </c:numCache>
            </c:numRef>
          </c:val>
        </c:ser>
        <c:ser>
          <c:idx val="1"/>
          <c:order val="1"/>
          <c:spPr>
            <a:pattFill prst="wdUpDiag">
              <a:fgClr>
                <a:srgbClr val="B9292F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20870004457976873"/>
                  <c:y val="2.24357712497476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defRPr>
                    </a:pPr>
                    <a:fld id="{CACE361A-4F03-4987-B598-D2ED8C42D2B8}" type="VALUE">
                      <a:rPr lang="en-US" b="1" smtClean="0"/>
                      <a:pPr>
                        <a:defRPr/>
                      </a:pPr>
                      <a:t>[VALUE]</a:t>
                    </a:fld>
                    <a:r>
                      <a:rPr lang="en-US" b="1" dirty="0" smtClean="0"/>
                      <a:t>Billion Lower Spending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" lastClr="FFFFFF">
                      <a:lumMod val="65000"/>
                    </a:sys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85538688310121"/>
                      <c:h val="0.1918269230769230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41275" cap="flat" cmpd="sng" algn="ctr">
                      <a:solidFill>
                        <a:sysClr val="windowText" lastClr="000000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Charts!$D$5:$D$6</c:f>
              <c:strCache>
                <c:ptCount val="2"/>
                <c:pt idx="0">
                  <c:v>January 2010 Projection</c:v>
                </c:pt>
                <c:pt idx="1">
                  <c:v>January 2015 Projection</c:v>
                </c:pt>
              </c:strCache>
            </c:strRef>
          </c:cat>
          <c:val>
            <c:numRef>
              <c:f>Charts!$F$5:$F$6</c:f>
              <c:numCache>
                <c:formatCode>"$"#,##0_);\("$"#,##0\)</c:formatCode>
                <c:ptCount val="2"/>
                <c:pt idx="1">
                  <c:v>610.84799999999996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899168"/>
        <c:axId val="79899560"/>
      </c:barChart>
      <c:catAx>
        <c:axId val="798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79899560"/>
        <c:crosses val="autoZero"/>
        <c:auto val="1"/>
        <c:lblAlgn val="ctr"/>
        <c:lblOffset val="100"/>
        <c:noMultiLvlLbl val="0"/>
      </c:catAx>
      <c:valAx>
        <c:axId val="79899560"/>
        <c:scaling>
          <c:orientation val="minMax"/>
          <c:min val="0"/>
        </c:scaling>
        <c:delete val="0"/>
        <c:axPos val="l"/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7989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Myriad Pro" panose="020B0503030403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0.9375</cdr:x>
      <cdr:y>0.10417</cdr:y>
    </cdr:from>
    <cdr:to>
      <cdr:x>1</cdr:x>
      <cdr:y>0.375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1998" y="381000"/>
          <a:ext cx="304801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0.8125</cdr:x>
      <cdr:y>0.14583</cdr:y>
    </cdr:from>
    <cdr:to>
      <cdr:x>1</cdr:x>
      <cdr:y>0.39583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6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17F5EB-8D16-4AF4-91D7-62AB1F594337}" type="datetime1">
              <a:rPr lang="en-US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DE092D-73D6-4D8F-9A20-97765E1CB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1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FFBF9-A307-47A0-A2E4-CA0235037B81}" type="datetime1">
              <a:rPr lang="en-US"/>
              <a:pPr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AC6C3-941E-44A4-8A1A-AE32C757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9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0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5238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99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3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15875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910E1D-ABB8-4096-805A-042D05941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2D0FE0-55AC-48F1-A473-7520118C8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4DCC83-79F8-4415-A7AA-61DBC831C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1E5826-D010-4E9F-AB0B-BCD67680C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424B6A-6E4B-4D7C-AAAF-966C5599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Franklin Gothic Medium" panose="020B06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CEBBAF-A1F5-4C63-908C-D50EB8EAF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20394B-D24E-4448-8418-9F852E140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A3696B-30FA-4491-B3F3-9B91F8ECA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BB7B8C-EE5D-480C-9C0C-F80004B6B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53144" cy="414867"/>
          </a:xfrm>
          <a:prstGeom prst="rect">
            <a:avLst/>
          </a:prstGeom>
          <a:gradFill flip="none" rotWithShape="1">
            <a:gsLst>
              <a:gs pos="72000">
                <a:srgbClr val="0C61A4"/>
              </a:gs>
              <a:gs pos="100000">
                <a:srgbClr val="08487C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608171" y="50797"/>
            <a:ext cx="5600011" cy="38735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skerville Old Face"/>
                <a:ea typeface="+mn-ea"/>
                <a:cs typeface="Baskerville Old Face"/>
              </a:rPr>
              <a:t>Center on Budget and Policy Priorities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 Semibold"/>
              <a:ea typeface="+mn-ea"/>
              <a:cs typeface="Myriad Pro Semibold"/>
            </a:endParaRPr>
          </a:p>
        </p:txBody>
      </p:sp>
      <p:pic>
        <p:nvPicPr>
          <p:cNvPr id="10" name="Picture 9" descr="logo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947" y="46904"/>
            <a:ext cx="302336" cy="302336"/>
          </a:xfrm>
          <a:prstGeom prst="rect">
            <a:avLst/>
          </a:prstGeom>
        </p:spPr>
      </p:pic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7391400" y="6169025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>
              <a:schemeClr val="bg1"/>
            </a:glow>
            <a:outerShdw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r"/>
            <a:r>
              <a:rPr lang="en-US" sz="1400" dirty="0">
                <a:solidFill>
                  <a:srgbClr val="0C61A4"/>
                </a:solidFill>
                <a:latin typeface="Franklin Gothic Medium"/>
                <a:cs typeface="Franklin Gothic Medium"/>
              </a:rPr>
              <a:t>cbpp.org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92075"/>
            <a:ext cx="5334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Deficits Have Fallen Sharply Since Recession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 b="5953"/>
          <a:stretch/>
        </p:blipFill>
        <p:spPr>
          <a:xfrm>
            <a:off x="0" y="14478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6700" y="396875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Non-Interest Spending Outside of Social Security and Medicare Below Historical Average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5346"/>
          <a:stretch/>
        </p:blipFill>
        <p:spPr>
          <a:xfrm>
            <a:off x="952500" y="1600200"/>
            <a:ext cx="7239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9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3014"/>
            <a:ext cx="8077200" cy="1386108"/>
          </a:xfrm>
        </p:spPr>
        <p:txBody>
          <a:bodyPr/>
          <a:lstStyle/>
          <a:p>
            <a:r>
              <a:rPr lang="en-US" sz="2800" dirty="0" smtClean="0"/>
              <a:t>Major Health Programs </a:t>
            </a:r>
            <a:r>
              <a:rPr lang="en-US" sz="2800" i="1" dirty="0" smtClean="0"/>
              <a:t>including </a:t>
            </a:r>
            <a:r>
              <a:rPr lang="en-US" sz="2800" dirty="0" smtClean="0"/>
              <a:t>Health Reform Now Projected to Cost Less Than in January 2010 </a:t>
            </a:r>
            <a:r>
              <a:rPr lang="en-US" sz="2800" i="1" dirty="0" smtClean="0"/>
              <a:t>without </a:t>
            </a:r>
            <a:r>
              <a:rPr lang="en-US" sz="2800" dirty="0" smtClean="0"/>
              <a:t>Health Reform</a:t>
            </a:r>
            <a:br>
              <a:rPr lang="en-US" sz="2800" dirty="0" smtClean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0"/>
            <a:ext cx="697816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Note: </a:t>
            </a:r>
            <a:r>
              <a:rPr lang="en-US" sz="1050" dirty="0" smtClean="0"/>
              <a:t>Baseline projections of Medicare, Medicaid, health insurance subsidies, and Children’s Health Insurance Program for fiscal years 2011-2020. January 2015 projections include actual spending for FY 2011-14.</a:t>
            </a:r>
          </a:p>
          <a:p>
            <a:r>
              <a:rPr lang="en-US" sz="1050" dirty="0" smtClean="0"/>
              <a:t>Source: CBPP analysis based on Congressional Budget Office estimates.</a:t>
            </a:r>
            <a:endParaRPr lang="en-US" sz="105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268480" y="2133600"/>
          <a:ext cx="6624081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066800" y="1751403"/>
            <a:ext cx="6324600" cy="339004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Franklin Gothic Medium" panose="020B0603020102020204" pitchFamily="34" charset="0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l"/>
            <a:r>
              <a:rPr lang="en-US" sz="1600" dirty="0" smtClean="0"/>
              <a:t>Spending in billions of dollars, 2011-2020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99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dirty="0" smtClean="0"/>
              <a:t>NDD Levels Have Fallen Since 2010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9" b="5717"/>
          <a:stretch/>
        </p:blipFill>
        <p:spPr>
          <a:xfrm>
            <a:off x="914400" y="1374533"/>
            <a:ext cx="7086600" cy="5254091"/>
          </a:xfrm>
        </p:spPr>
      </p:pic>
    </p:spTree>
    <p:extLst>
      <p:ext uri="{BB962C8B-B14F-4D97-AF65-F5344CB8AC3E}">
        <p14:creationId xmlns:p14="http://schemas.microsoft.com/office/powerpoint/2010/main" val="28877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3200" dirty="0" smtClean="0"/>
              <a:t>Non-Defense Discretionary Spending Falling to Historic Lows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3" b="6424"/>
          <a:stretch/>
        </p:blipFill>
        <p:spPr>
          <a:xfrm>
            <a:off x="1427492" y="1326391"/>
            <a:ext cx="6268708" cy="5150609"/>
          </a:xfrm>
        </p:spPr>
      </p:pic>
    </p:spTree>
    <p:extLst>
      <p:ext uri="{BB962C8B-B14F-4D97-AF65-F5344CB8AC3E}">
        <p14:creationId xmlns:p14="http://schemas.microsoft.com/office/powerpoint/2010/main" val="30652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BPP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C61A4"/>
    </a:accent1>
    <a:accent2>
      <a:srgbClr val="B9292F"/>
    </a:accent2>
    <a:accent3>
      <a:srgbClr val="FFCE6D"/>
    </a:accent3>
    <a:accent4>
      <a:srgbClr val="FDB813"/>
    </a:accent4>
    <a:accent5>
      <a:srgbClr val="FD9123"/>
    </a:accent5>
    <a:accent6>
      <a:srgbClr val="ED1C24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2B5855EB065C43A5DF8B1F76E68E44" ma:contentTypeVersion="1" ma:contentTypeDescription="Create a new document." ma:contentTypeScope="" ma:versionID="88f57ef7643058e748f35318e342e973">
  <xsd:schema xmlns:xsd="http://www.w3.org/2001/XMLSchema" xmlns:xs="http://www.w3.org/2001/XMLSchema" xmlns:p="http://schemas.microsoft.com/office/2006/metadata/properties" xmlns:ns3="091b858e-39ac-4235-aedd-e7d6b8189c23" targetNamespace="http://schemas.microsoft.com/office/2006/metadata/properties" ma:root="true" ma:fieldsID="2a941b0769fb7eeb7c232b15888cece2" ns3:_="">
    <xsd:import namespace="091b858e-39ac-4235-aedd-e7d6b8189c2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b858e-39ac-4235-aedd-e7d6b8189c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D63C8C-0E2D-4182-B256-7FD71A6A94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C1D71C-0FEB-4063-A8B7-13BEDB417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b858e-39ac-4235-aedd-e7d6b8189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F69493-9209-4BA6-85F1-0794D0F0098F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091b858e-39ac-4235-aedd-e7d6b8189c2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8831</TotalTime>
  <Words>108</Words>
  <Application>Microsoft Office PowerPoint</Application>
  <PresentationFormat>On-screen Show (4:3)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Baskerville Old Face</vt:lpstr>
      <vt:lpstr>Calibri</vt:lpstr>
      <vt:lpstr>Franklin Gothic Book</vt:lpstr>
      <vt:lpstr>Franklin Gothic Medium</vt:lpstr>
      <vt:lpstr>Myriad Pro</vt:lpstr>
      <vt:lpstr>Myriad Pro Semibold</vt:lpstr>
      <vt:lpstr>Office Theme</vt:lpstr>
      <vt:lpstr>Deficits Have Fallen Sharply Since Recession</vt:lpstr>
      <vt:lpstr>Non-Interest Spending Outside of Social Security and Medicare Below Historical Average</vt:lpstr>
      <vt:lpstr>Major Health Programs including Health Reform Now Projected to Cost Less Than in January 2010 without Health Reform </vt:lpstr>
      <vt:lpstr>NDD Levels Have Fallen Since 2010</vt:lpstr>
      <vt:lpstr>PowerPoint Presentation</vt:lpstr>
    </vt:vector>
  </TitlesOfParts>
  <Company>Center on Budget Policy and Priorities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bryannddasilva@gmail.com</dc:creator>
  <cp:lastModifiedBy>David Reich</cp:lastModifiedBy>
  <cp:revision>474</cp:revision>
  <cp:lastPrinted>2015-02-20T23:11:50Z</cp:lastPrinted>
  <dcterms:created xsi:type="dcterms:W3CDTF">2011-03-03T20:40:26Z</dcterms:created>
  <dcterms:modified xsi:type="dcterms:W3CDTF">2015-02-23T20:32:50Z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0x010100F72B5855EB065C43A5DF8B1F76E68E44</vt:lpwstr>
  </property>
</Properties>
</file>