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customXml/itemProps5.xml" ContentType="application/vnd.openxmlformats-officedocument.customXmlProperties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howSpecialPlsOnTitleSld="0" saveSubsetFonts="1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66" r:id="rId7"/>
    <p:sldId id="317" r:id="rId8"/>
    <p:sldId id="318" r:id="rId9"/>
    <p:sldId id="319" r:id="rId10"/>
    <p:sldId id="320" r:id="rId11"/>
    <p:sldId id="325" r:id="rId12"/>
    <p:sldId id="327" r:id="rId13"/>
    <p:sldId id="330" r:id="rId14"/>
    <p:sldId id="323" r:id="rId15"/>
    <p:sldId id="326" r:id="rId16"/>
    <p:sldId id="32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olan, Dennis" initials="N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04040"/>
    <a:srgbClr val="6E7BAB"/>
    <a:srgbClr val="656565"/>
    <a:srgbClr val="41529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551" autoAdjust="0"/>
    <p:restoredTop sz="0" autoAdjust="0"/>
  </p:normalViewPr>
  <p:slideViewPr>
    <p:cSldViewPr snapToObjects="1">
      <p:cViewPr>
        <p:scale>
          <a:sx n="100" d="100"/>
          <a:sy n="100" d="100"/>
        </p:scale>
        <p:origin x="-880" y="-72"/>
      </p:cViewPr>
      <p:guideLst>
        <p:guide orient="horz" pos="432"/>
        <p:guide orient="horz" pos="2160"/>
        <p:guide orient="horz" pos="3936"/>
        <p:guide pos="432"/>
        <p:guide pos="53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34EE2A-B8BD-AB45-B152-5D78B28EE909}" type="datetimeFigureOut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54731-B4FE-8B4E-98FF-2BC73B4467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5389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47BA8A-C3D3-2347-87BE-F705FC8F9E77}" type="datetimeFigureOut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A70BAF-DA21-5940-9C1F-A9D6DA398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926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929190"/>
            <a:ext cx="9144000" cy="292880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10"/>
            <a:ext cx="9144000" cy="36568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RhodeIslandAve059.JPG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9786" r="7039" b="225"/>
          <a:stretch/>
        </p:blipFill>
        <p:spPr>
          <a:xfrm>
            <a:off x="2977495" y="2652634"/>
            <a:ext cx="2967344" cy="12765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altimore003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77" t="913" r="-205" b="39754"/>
          <a:stretch/>
        </p:blipFill>
        <p:spPr>
          <a:xfrm>
            <a:off x="5944840" y="1371599"/>
            <a:ext cx="3205800" cy="1277928"/>
          </a:xfrm>
          <a:prstGeom prst="rect">
            <a:avLst/>
          </a:prstGeom>
        </p:spPr>
      </p:pic>
      <p:pic>
        <p:nvPicPr>
          <p:cNvPr id="19" name="Picture 18" descr="THEARC058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55" t="15220" r="943" b="24812"/>
          <a:stretch/>
        </p:blipFill>
        <p:spPr>
          <a:xfrm>
            <a:off x="0" y="2652182"/>
            <a:ext cx="2979680" cy="1279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RhodeIslandAve004.JPG"/>
          <p:cNvPicPr>
            <a:picLocks noChangeAspect="1"/>
          </p:cNvPicPr>
          <p:nvPr userDrawn="1"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435" b="22564"/>
          <a:stretch/>
        </p:blipFill>
        <p:spPr>
          <a:xfrm>
            <a:off x="-3948" y="1372970"/>
            <a:ext cx="3199161" cy="1279664"/>
          </a:xfrm>
          <a:prstGeom prst="rect">
            <a:avLst/>
          </a:prstGeom>
        </p:spPr>
      </p:pic>
      <p:pic>
        <p:nvPicPr>
          <p:cNvPr id="6" name="Picture 5" descr="HellersBakery031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315" b="40000"/>
          <a:stretch/>
        </p:blipFill>
        <p:spPr>
          <a:xfrm>
            <a:off x="2979680" y="1372970"/>
            <a:ext cx="2965160" cy="1279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10"/>
            <a:ext cx="6477000" cy="137088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" y="304800"/>
            <a:ext cx="5334000" cy="600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0" i="0" dirty="0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</a:t>
            </a:r>
            <a:br>
              <a:rPr lang="en-US" b="0" i="0" dirty="0" smtClean="0">
                <a:solidFill>
                  <a:schemeClr val="accent1"/>
                </a:solidFill>
                <a:latin typeface="DIN-Medium"/>
                <a:cs typeface="DIN-Medium"/>
              </a:rPr>
            </a:br>
            <a:r>
              <a:rPr lang="en-US" b="0" i="0" dirty="0" smtClean="0">
                <a:solidFill>
                  <a:schemeClr val="accent1"/>
                </a:solidFill>
                <a:latin typeface="DIN-Medium"/>
                <a:cs typeface="DIN-Medium"/>
              </a:rPr>
              <a:t>FINANCIAL INSTITUTIONS FUND</a:t>
            </a:r>
            <a:endParaRPr lang="en-US" b="0" i="0" dirty="0">
              <a:solidFill>
                <a:schemeClr val="accent1"/>
              </a:solidFill>
              <a:latin typeface="DIN-Medium"/>
              <a:cs typeface="DIN-Medium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8" y="670560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033672"/>
            <a:ext cx="7936783" cy="1447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b="0" i="0" spc="-150">
                <a:latin typeface="DIN-Regular"/>
                <a:cs typeface="DIN-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638800"/>
            <a:ext cx="5796527" cy="9144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spc="0">
                <a:solidFill>
                  <a:srgbClr val="656565"/>
                </a:solidFill>
                <a:latin typeface="DIN-Medium"/>
                <a:cs typeface="DIN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990600"/>
            <a:ext cx="1524000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en-US" sz="1600" b="0" i="0" u="none" strike="noStrike" kern="1200" baseline="30000" dirty="0" smtClean="0">
                <a:solidFill>
                  <a:srgbClr val="FFFFFF"/>
                </a:solidFill>
                <a:latin typeface="DIN-Light"/>
                <a:ea typeface="+mn-ea"/>
                <a:cs typeface="DIN-Light"/>
              </a:rPr>
              <a:t>www.cdfifund.gov</a:t>
            </a:r>
          </a:p>
        </p:txBody>
      </p:sp>
      <p:pic>
        <p:nvPicPr>
          <p:cNvPr id="20" name="Picture 19" descr="CityFirst040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0011"/>
          <a:stretch/>
        </p:blipFill>
        <p:spPr>
          <a:xfrm>
            <a:off x="5944838" y="2649527"/>
            <a:ext cx="3199779" cy="1279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DFI7044_ID_RGB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53200" y="304800"/>
            <a:ext cx="2045056" cy="1723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0058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E146-9AE5-4BA3-9671-145E43449CC5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85800" y="274638"/>
            <a:ext cx="6477000" cy="109696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3600" b="0" i="0" spc="-150">
                <a:latin typeface="DIN-Regular"/>
                <a:cs typeface="DIN-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7D5-E4E0-4B1C-B5DE-9A8870D53E34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4697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B79B4B2-0CB1-4CD6-B824-885353CE4B72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dirty="0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74638"/>
            <a:ext cx="6477000" cy="109696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3600" b="0" i="0" spc="-150">
                <a:latin typeface="DIN-Regular"/>
                <a:cs typeface="DIN-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600200"/>
            <a:ext cx="9144000" cy="0"/>
          </a:xfrm>
          <a:prstGeom prst="line">
            <a:avLst/>
          </a:prstGeom>
          <a:ln w="1270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DFI7044_ID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3800" y="381000"/>
            <a:ext cx="994484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08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97E-779A-4FB2-AE58-58BC812FCF00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// </a:t>
            </a:r>
            <a:b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</a:br>
            <a: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 txBox="1">
            <a:spLocks/>
          </p:cNvSpPr>
          <p:nvPr userDrawn="1"/>
        </p:nvSpPr>
        <p:spPr>
          <a:xfrm>
            <a:off x="685800" y="274638"/>
            <a:ext cx="6477000" cy="109696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 spc="-150">
                <a:solidFill>
                  <a:schemeClr val="tx1"/>
                </a:solidFill>
                <a:latin typeface="DIN-Regular"/>
                <a:ea typeface="+mj-ea"/>
                <a:cs typeface="DIN-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DFI7044_ID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3800" y="381000"/>
            <a:ext cx="994484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590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4F31-25DE-4544-8B8A-FC692A946AAA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152400"/>
            <a:ext cx="6553200" cy="1295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spc="-150">
                <a:solidFill>
                  <a:schemeClr val="tx1"/>
                </a:solidFill>
                <a:latin typeface="DIN-Regular"/>
                <a:ea typeface="+mj-ea"/>
                <a:cs typeface="DIN-Regular"/>
              </a:defRPr>
            </a:lvl1pPr>
          </a:lstStyle>
          <a:p>
            <a:r>
              <a:rPr lang="en-US" sz="3600" dirty="0" smtClean="0"/>
              <a:t>Click to edit Master title</a:t>
            </a:r>
            <a:r>
              <a:rPr lang="en-US" sz="3600" baseline="0" dirty="0" smtClean="0"/>
              <a:t> style</a:t>
            </a:r>
            <a:endParaRPr lang="en-US" sz="3600" dirty="0"/>
          </a:p>
        </p:txBody>
      </p:sp>
      <p:pic>
        <p:nvPicPr>
          <p:cNvPr id="9" name="Picture 8" descr="CDFI7044_ID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3800" y="381000"/>
            <a:ext cx="994484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2645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E7C2-D22F-4810-A846-668BBFA04468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685800" y="274638"/>
            <a:ext cx="6477000" cy="109696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3600" b="0" i="0" spc="-150">
                <a:latin typeface="DIN-Regular"/>
                <a:cs typeface="DIN-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717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B22A-1F2E-46A1-B94B-B2ED436FBB82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685800" y="274638"/>
            <a:ext cx="6477000" cy="109696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3600" b="0" i="0" spc="-150">
                <a:latin typeface="DIN-Regular"/>
                <a:cs typeface="DIN-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394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359C-D28C-4605-A670-F0E82861147E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5382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C312-912E-4DF9-B014-61902EC2B837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1936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F6C4-E55D-418F-AF04-3BEBECD3EA14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DEVELOPMENT FINANCIAL INSTITUTIONS FUND //  www.cdfifund.gov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0649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18" y="6356742"/>
            <a:ext cx="950882" cy="3451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DIN-Medium"/>
                <a:cs typeface="DIN-Medium"/>
              </a:defRPr>
            </a:lvl1pPr>
          </a:lstStyle>
          <a:p>
            <a:fld id="{21B1DEE3-3C82-4ED2-9031-48A57DE1554F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1"/>
            <a:ext cx="5029200" cy="349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dirty="0" smtClean="0">
                <a:solidFill>
                  <a:schemeClr val="tx1"/>
                </a:solidFill>
                <a:latin typeface="DIN-Regular"/>
                <a:cs typeface="DIN-Regular"/>
              </a:rPr>
              <a:t>www.cdfifund.gov</a:t>
            </a:r>
          </a:p>
          <a:p>
            <a:pPr algn="l"/>
            <a:endParaRPr lang="en-US" dirty="0">
              <a:solidFill>
                <a:schemeClr val="accent1"/>
              </a:solidFill>
              <a:latin typeface="DIN-Medium"/>
              <a:cs typeface="DIN-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0"/>
            <a:ext cx="685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DIN-Regular"/>
                <a:cs typeface="DIN-Regular"/>
              </a:defRPr>
            </a:lvl1pPr>
          </a:lstStyle>
          <a:p>
            <a:fld id="{B73C016A-3C15-4AC4-8BF1-8BF69C9FC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08" y="670560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19800" y="6356350"/>
            <a:ext cx="0" cy="358394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490018" y="6356350"/>
            <a:ext cx="0" cy="358394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16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rgbClr val="404040"/>
          </a:solidFill>
          <a:latin typeface="DIN-Regular"/>
          <a:ea typeface="+mn-ea"/>
          <a:cs typeface="DIN-Regular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–"/>
        <a:defRPr sz="2800" kern="1200">
          <a:solidFill>
            <a:srgbClr val="404040"/>
          </a:solidFill>
          <a:latin typeface="DIN-Regular"/>
          <a:ea typeface="+mn-ea"/>
          <a:cs typeface="DIN-Regular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404040"/>
          </a:solidFill>
          <a:latin typeface="DIN-Regular"/>
          <a:ea typeface="+mn-ea"/>
          <a:cs typeface="DIN-Regular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–"/>
        <a:defRPr sz="2000" kern="1200">
          <a:solidFill>
            <a:srgbClr val="404040"/>
          </a:solidFill>
          <a:latin typeface="DIN-Regular"/>
          <a:ea typeface="+mn-ea"/>
          <a:cs typeface="DIN-Regular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»"/>
        <a:defRPr sz="2000" kern="1200">
          <a:solidFill>
            <a:srgbClr val="404040"/>
          </a:solidFill>
          <a:latin typeface="DIN-Regular"/>
          <a:ea typeface="+mn-ea"/>
          <a:cs typeface="DIN-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5" y="4267200"/>
            <a:ext cx="7936783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Overview and Findings of CDFI Program </a:t>
            </a:r>
            <a:r>
              <a:rPr lang="en-US" sz="3600" dirty="0"/>
              <a:t>Impact </a:t>
            </a:r>
            <a:r>
              <a:rPr lang="en-US" sz="3600" dirty="0" smtClean="0"/>
              <a:t>Evaluation Reports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5562600"/>
            <a:ext cx="2057400" cy="106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en-US" sz="1600" b="0" i="0" u="none" strike="noStrike" kern="1200" baseline="30000" dirty="0" smtClean="0">
                <a:solidFill>
                  <a:schemeClr val="bg1">
                    <a:lumMod val="50000"/>
                  </a:schemeClr>
                </a:solidFill>
                <a:latin typeface="DIN-Medium"/>
                <a:ea typeface="+mn-ea"/>
                <a:cs typeface="DIN-Medium"/>
              </a:rPr>
              <a:t>PRESENTED BY</a:t>
            </a:r>
          </a:p>
          <a:p>
            <a:pPr algn="r" rtl="0">
              <a:spcAft>
                <a:spcPts val="200"/>
              </a:spcAft>
            </a:pPr>
            <a:r>
              <a:rPr lang="en-US" sz="1600" baseline="30000" dirty="0" smtClean="0">
                <a:latin typeface="DIN-Light"/>
                <a:cs typeface="DIN-Light"/>
              </a:rPr>
              <a:t>Greg </a:t>
            </a:r>
            <a:r>
              <a:rPr lang="en-US" sz="1600" baseline="30000" dirty="0">
                <a:latin typeface="DIN-Light"/>
                <a:cs typeface="DIN-Light"/>
              </a:rPr>
              <a:t>Bischak</a:t>
            </a:r>
          </a:p>
          <a:p>
            <a: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aseline="30000" dirty="0" smtClean="0">
              <a:solidFill>
                <a:schemeClr val="bg1">
                  <a:lumMod val="50000"/>
                </a:schemeClr>
              </a:solidFill>
              <a:latin typeface="DIN-Medium"/>
              <a:cs typeface="DIN-Medium"/>
            </a:endParaRPr>
          </a:p>
          <a:p>
            <a: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PRESENTED 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ON</a:t>
            </a:r>
          </a:p>
          <a:p>
            <a: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30000" dirty="0" smtClean="0">
                <a:solidFill>
                  <a:srgbClr val="6E7BAB"/>
                </a:solidFill>
                <a:latin typeface="DIN-Medium"/>
                <a:cs typeface="DIN-Medium"/>
              </a:rPr>
              <a:t>February, 2015 </a:t>
            </a:r>
            <a:endParaRPr lang="en-US" sz="1600" baseline="30000" dirty="0">
              <a:solidFill>
                <a:srgbClr val="6E7BAB"/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2654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This study examined the </a:t>
            </a:r>
            <a:r>
              <a:rPr lang="en-US" dirty="0"/>
              <a:t>systemic risk of </a:t>
            </a:r>
            <a:r>
              <a:rPr lang="en-US" dirty="0" smtClean="0"/>
              <a:t>institutional failure </a:t>
            </a:r>
            <a:r>
              <a:rPr lang="en-US" dirty="0"/>
              <a:t>of CDFI </a:t>
            </a:r>
            <a:r>
              <a:rPr lang="en-US" dirty="0" smtClean="0"/>
              <a:t>depositories using key </a:t>
            </a:r>
            <a:r>
              <a:rPr lang="en-US" dirty="0"/>
              <a:t>financial ratios to </a:t>
            </a:r>
            <a:r>
              <a:rPr lang="en-US" dirty="0" smtClean="0"/>
              <a:t>separately model and predict for CDFI banks, and credit unions, the </a:t>
            </a:r>
            <a:r>
              <a:rPr lang="en-US" dirty="0"/>
              <a:t>likelihood of failure or merger within two years of operation.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Models used Home </a:t>
            </a:r>
            <a:r>
              <a:rPr lang="en-US" dirty="0"/>
              <a:t>Mortgage Disclosure Act data, and statistical measures of the degree of a depository institution’s market interconnectedness in the event of a mortgage market collapse. 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Three </a:t>
            </a:r>
            <a:r>
              <a:rPr lang="en-US" dirty="0"/>
              <a:t>variants of the model were run to test a series of interactions among the variables so as to ensure a better understanding of these complex relationships.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F41-73AF-4552-B8EF-0711A932A0AA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Appendix I: Institutional </a:t>
            </a:r>
            <a:r>
              <a:rPr lang="en-US" sz="2800" dirty="0"/>
              <a:t>and Mortgage Interconnectedness Risk among depository CDFIs, 2002-2011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61974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 smtClean="0"/>
              <a:t>efficiency model examines </a:t>
            </a:r>
            <a:r>
              <a:rPr lang="en-US" dirty="0"/>
              <a:t>regulated CDFIs </a:t>
            </a:r>
            <a:r>
              <a:rPr lang="en-US" dirty="0" smtClean="0"/>
              <a:t>and MFIs ability to transform </a:t>
            </a:r>
            <a:r>
              <a:rPr lang="en-US" dirty="0"/>
              <a:t>key financial  </a:t>
            </a:r>
            <a:r>
              <a:rPr lang="en-US" dirty="0" smtClean="0"/>
              <a:t>inputs</a:t>
            </a:r>
            <a:r>
              <a:rPr lang="en-US" dirty="0"/>
              <a:t> into outputs or </a:t>
            </a:r>
            <a:r>
              <a:rPr lang="en-US" dirty="0" smtClean="0"/>
              <a:t>outcomes: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Inputs: measured </a:t>
            </a:r>
            <a:r>
              <a:rPr lang="en-US" dirty="0"/>
              <a:t>by the costs of funds, equity to asset ratio, and total assets in a given </a:t>
            </a:r>
            <a:r>
              <a:rPr lang="en-US" dirty="0" smtClean="0"/>
              <a:t>year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</a:t>
            </a:r>
            <a:r>
              <a:rPr lang="en-US" dirty="0" smtClean="0"/>
              <a:t>utputs </a:t>
            </a:r>
            <a:r>
              <a:rPr lang="en-US" dirty="0"/>
              <a:t>or </a:t>
            </a:r>
            <a:r>
              <a:rPr lang="en-US" dirty="0" smtClean="0"/>
              <a:t>outcomes: measured by the number </a:t>
            </a:r>
            <a:r>
              <a:rPr lang="en-US" dirty="0"/>
              <a:t>of loan applications received, value of originated loans, performing assets, and rate of return on </a:t>
            </a:r>
            <a:r>
              <a:rPr lang="en-US" dirty="0" smtClean="0"/>
              <a:t>assets.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model includes socioeconomic </a:t>
            </a:r>
            <a:r>
              <a:rPr lang="en-US" dirty="0" smtClean="0"/>
              <a:t>variables</a:t>
            </a:r>
            <a:r>
              <a:rPr lang="en-US" dirty="0"/>
              <a:t> that measure the environment within which the firms </a:t>
            </a:r>
            <a:r>
              <a:rPr lang="en-US" dirty="0" smtClean="0"/>
              <a:t>operate: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income, percent in poverty, and unemployment </a:t>
            </a:r>
            <a:r>
              <a:rPr lang="en-US" dirty="0" smtClean="0"/>
              <a:t>rate;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Controls to examine low-income markets effects on efficiency.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D5F-A1E1-4AE1-8F75-41EB28E321C8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II: Efficiency Model methods</a:t>
            </a:r>
            <a:r>
              <a:rPr lang="en-US" dirty="0"/>
              <a:t>, data, and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71022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CDFI Fund commissioned the </a:t>
            </a:r>
            <a:r>
              <a:rPr lang="en-US" dirty="0" smtClean="0"/>
              <a:t>CDFI Financial Assistance (FA) </a:t>
            </a:r>
            <a:r>
              <a:rPr lang="en-US" dirty="0"/>
              <a:t>program </a:t>
            </a:r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research was conducted by two consulting </a:t>
            </a:r>
            <a:r>
              <a:rPr lang="en-US" dirty="0" smtClean="0"/>
              <a:t>groups: </a:t>
            </a:r>
          </a:p>
          <a:p>
            <a:pPr lvl="1"/>
            <a:r>
              <a:rPr lang="en-US" b="1" i="1" dirty="0" err="1" smtClean="0"/>
              <a:t>Carsey</a:t>
            </a:r>
            <a:r>
              <a:rPr lang="en-US" b="1" i="1" dirty="0" smtClean="0"/>
              <a:t> School </a:t>
            </a:r>
            <a:r>
              <a:rPr lang="en-US" dirty="0" smtClean="0"/>
              <a:t>report analyzed </a:t>
            </a:r>
            <a:r>
              <a:rPr lang="en-US" dirty="0"/>
              <a:t>the financial and social performance of the FA  program and its financial assistance </a:t>
            </a:r>
            <a:r>
              <a:rPr lang="en-US" dirty="0" smtClean="0"/>
              <a:t>awardees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lvl="1"/>
            <a:r>
              <a:rPr lang="en-US" b="1" i="1" dirty="0" smtClean="0"/>
              <a:t>Socratic Solutions </a:t>
            </a:r>
            <a:r>
              <a:rPr lang="en-US" dirty="0" smtClean="0"/>
              <a:t>report analyzed </a:t>
            </a:r>
            <a:r>
              <a:rPr lang="en-US" dirty="0"/>
              <a:t>regulated CDFIs to assess their systemic risk of institutional failure and their operational efficiency relative to mainstream financial institutions.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D6A6-C84B-4A45-A9E1-6D0A9385ADE6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CDFI </a:t>
            </a:r>
            <a:r>
              <a:rPr lang="en-US" dirty="0" smtClean="0"/>
              <a:t>Program Impact </a:t>
            </a:r>
            <a:r>
              <a:rPr lang="en-US" dirty="0"/>
              <a:t>Evaluation Reports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902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5720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Analysis of </a:t>
            </a:r>
            <a:r>
              <a:rPr lang="en-US" sz="2000" dirty="0" smtClean="0"/>
              <a:t>the </a:t>
            </a:r>
            <a:r>
              <a:rPr lang="en-US" sz="2000" dirty="0"/>
              <a:t>types of borrowers and communities that FA awardees are serving, and the types and terms of financing.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</a:t>
            </a:r>
            <a:r>
              <a:rPr lang="en-US" sz="2000" dirty="0" smtClean="0"/>
              <a:t>ssess the extend to which CDFIs </a:t>
            </a:r>
            <a:r>
              <a:rPr lang="en-US" sz="2000" dirty="0"/>
              <a:t>act to fill market gaps not served by mainstream lenders.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An exploratory analysis of the neighborhood impacts of concentrated CDFI lending activity by FA </a:t>
            </a:r>
            <a:r>
              <a:rPr lang="en-US" sz="2000" dirty="0" smtClean="0"/>
              <a:t>awardees.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statistical analysis of </a:t>
            </a:r>
            <a:r>
              <a:rPr lang="en-US" sz="2000" dirty="0" smtClean="0"/>
              <a:t>the impact of FA awards on </a:t>
            </a:r>
            <a:r>
              <a:rPr lang="en-US" sz="2000" dirty="0"/>
              <a:t>the subsequent growth and health of CDFI loan funds.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Structured interviews with staff leadership of 22 CDFIs addressing their impact evaluation activities, organizational challenges and </a:t>
            </a:r>
            <a:r>
              <a:rPr lang="en-US" sz="2000" dirty="0" smtClean="0"/>
              <a:t>opportunities.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083F-9F1F-44FE-B528-52D97AC7EEB4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Carsey</a:t>
            </a:r>
            <a:r>
              <a:rPr lang="en-US" dirty="0" smtClean="0"/>
              <a:t> School Study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595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CDFIs </a:t>
            </a:r>
            <a:r>
              <a:rPr lang="en-US" sz="2400" dirty="0"/>
              <a:t>are concentrating lending activity in census tracts with high poverty or unemployment rates, much more so </a:t>
            </a:r>
            <a:r>
              <a:rPr lang="en-US" sz="2400" dirty="0" smtClean="0"/>
              <a:t>than </a:t>
            </a:r>
            <a:r>
              <a:rPr lang="en-US" sz="2400" dirty="0"/>
              <a:t>conventional </a:t>
            </a:r>
            <a:r>
              <a:rPr lang="en-US" sz="2400" dirty="0" smtClean="0"/>
              <a:t>lenders.</a:t>
            </a:r>
          </a:p>
          <a:p>
            <a:pPr lvl="0"/>
            <a:r>
              <a:rPr lang="en-US" sz="2400" dirty="0"/>
              <a:t>CDFI lending does not appear to have attracted mainstream lending </a:t>
            </a:r>
            <a:r>
              <a:rPr lang="en-US" sz="2400" dirty="0" smtClean="0"/>
              <a:t>into </a:t>
            </a:r>
            <a:r>
              <a:rPr lang="en-US" sz="2400" dirty="0"/>
              <a:t>these areas but rather </a:t>
            </a:r>
            <a:r>
              <a:rPr lang="en-US" sz="2400" dirty="0" smtClean="0"/>
              <a:t>fills market </a:t>
            </a:r>
            <a:r>
              <a:rPr lang="en-US" sz="2400" dirty="0"/>
              <a:t>gaps for key underserved </a:t>
            </a:r>
            <a:r>
              <a:rPr lang="en-US" sz="2400" dirty="0" smtClean="0"/>
              <a:t>low-income </a:t>
            </a:r>
            <a:r>
              <a:rPr lang="en-US" sz="2400" dirty="0"/>
              <a:t>populations. </a:t>
            </a:r>
            <a:endParaRPr lang="en-US" sz="24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C50B"/>
              </a:buClr>
            </a:pPr>
            <a:r>
              <a:rPr lang="en-US" sz="2400" dirty="0"/>
              <a:t>The CDFI industry has grown substantially, leveraging investment and increasing lending even during the recession and changed financial environment;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4C3B-A272-43DB-9C24-FBE1272EFEC3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Carsey</a:t>
            </a:r>
            <a:r>
              <a:rPr lang="en-US" dirty="0" smtClean="0"/>
              <a:t> Study’s Key </a:t>
            </a:r>
            <a:r>
              <a:rPr lang="en-US" dirty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846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735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Generally </a:t>
            </a:r>
            <a:r>
              <a:rPr lang="en-US" sz="2400" dirty="0"/>
              <a:t>CDFIs have maintained a sound financial condition</a:t>
            </a:r>
            <a:r>
              <a:rPr lang="en-US" sz="24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CDFI awards have played an important role in growing assets and </a:t>
            </a:r>
            <a:r>
              <a:rPr lang="en-US" sz="2400" dirty="0" smtClean="0"/>
              <a:t>lending.</a:t>
            </a:r>
          </a:p>
          <a:p>
            <a:pPr lvl="0">
              <a:buClr>
                <a:srgbClr val="FFC50B"/>
              </a:buClr>
            </a:pPr>
            <a:r>
              <a:rPr lang="en-US" sz="2400" dirty="0"/>
              <a:t>Many CDFIs appear to struggle meeting market needs for longer-term loans, a dynamic that may be related to the lack of access to long-term capital in the sector</a:t>
            </a:r>
            <a:r>
              <a:rPr lang="en-US" sz="2400" dirty="0" smtClean="0"/>
              <a:t>.</a:t>
            </a:r>
          </a:p>
          <a:p>
            <a:pPr lvl="0">
              <a:buClr>
                <a:srgbClr val="FFC50B"/>
              </a:buClr>
            </a:pPr>
            <a:r>
              <a:rPr lang="en-US" sz="2500" dirty="0" smtClean="0"/>
              <a:t>The diversity </a:t>
            </a:r>
            <a:r>
              <a:rPr lang="en-US" sz="2500" dirty="0"/>
              <a:t>of missions among CDFIs </a:t>
            </a:r>
            <a:r>
              <a:rPr lang="en-US" sz="2500" dirty="0" smtClean="0"/>
              <a:t>presents </a:t>
            </a:r>
            <a:r>
              <a:rPr lang="en-US" sz="2500" dirty="0"/>
              <a:t>a challenge for developing shared impact measurements.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A2AD-8DB5-41B0-9500-D090486ED019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Carsey</a:t>
            </a:r>
            <a:r>
              <a:rPr lang="en-US" dirty="0"/>
              <a:t> Study’s Key </a:t>
            </a:r>
            <a:r>
              <a:rPr lang="en-US" dirty="0" smtClean="0"/>
              <a:t>Findings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268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first </a:t>
            </a:r>
            <a:r>
              <a:rPr lang="en-US" sz="2800" dirty="0" smtClean="0"/>
              <a:t>part of the study </a:t>
            </a:r>
            <a:r>
              <a:rPr lang="en-US" sz="2800" dirty="0"/>
              <a:t>examines whether there a</a:t>
            </a:r>
            <a:r>
              <a:rPr lang="en-US" sz="2800" dirty="0" smtClean="0"/>
              <a:t>re </a:t>
            </a:r>
            <a:r>
              <a:rPr lang="en-US" sz="2800" dirty="0"/>
              <a:t>statistically significant differences in the systemic risks of failure by CDFIs relative to mainstream financial </a:t>
            </a:r>
            <a:r>
              <a:rPr lang="en-US" sz="2800" dirty="0" smtClean="0"/>
              <a:t>institutions (MFIs).</a:t>
            </a:r>
          </a:p>
          <a:p>
            <a:r>
              <a:rPr lang="en-US" sz="2800" dirty="0" smtClean="0"/>
              <a:t>The second part examines </a:t>
            </a:r>
            <a:r>
              <a:rPr lang="en-US" sz="2800" dirty="0"/>
              <a:t>whether there a</a:t>
            </a:r>
            <a:r>
              <a:rPr lang="en-US" sz="2800" dirty="0" smtClean="0"/>
              <a:t>re </a:t>
            </a:r>
            <a:r>
              <a:rPr lang="en-US" sz="2800" dirty="0"/>
              <a:t>statistically significant differences in operating efficiencies between CDFIs and </a:t>
            </a:r>
            <a:r>
              <a:rPr lang="en-US" sz="2800" dirty="0" smtClean="0"/>
              <a:t>MFIs.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D3B7-B947-4F80-8872-4B7B58D3F10E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Solutions Studies of CDFI Depositories Risk and Efficiency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742"/>
            <a:ext cx="685800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78852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/>
              <a:t>There were three primary findings: 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  <a:p>
            <a:pPr lvl="0">
              <a:spcAft>
                <a:spcPts val="600"/>
              </a:spcAft>
            </a:pPr>
            <a:r>
              <a:rPr lang="en-US" sz="3600" dirty="0"/>
              <a:t>CDFI credit unions and banks were found to have no more risk of financial failure than other financial institutions.</a:t>
            </a:r>
          </a:p>
          <a:p>
            <a:pPr lvl="0">
              <a:spcAft>
                <a:spcPts val="600"/>
              </a:spcAft>
            </a:pPr>
            <a:r>
              <a:rPr lang="en-US" sz="3600" dirty="0"/>
              <a:t>C</a:t>
            </a:r>
            <a:r>
              <a:rPr lang="en-US" sz="3600" dirty="0" smtClean="0"/>
              <a:t>ompared </a:t>
            </a:r>
            <a:r>
              <a:rPr lang="en-US" sz="3600" dirty="0"/>
              <a:t>to mainstream banks there is less risk for CDFI banks that tend to dominate their markets. </a:t>
            </a:r>
          </a:p>
          <a:p>
            <a:pPr lvl="0">
              <a:spcAft>
                <a:spcPts val="600"/>
              </a:spcAft>
            </a:pPr>
            <a:r>
              <a:rPr lang="en-US" sz="3600" dirty="0"/>
              <a:t>For Credit Unions, neither the degree of network connectedness or dominance in their market influenced the likelihood of risk of institutional failure. </a:t>
            </a:r>
            <a:endParaRPr lang="en-US" sz="3600" dirty="0" smtClean="0"/>
          </a:p>
          <a:p>
            <a:pPr>
              <a:spcAft>
                <a:spcPts val="600"/>
              </a:spcAft>
            </a:pPr>
            <a:r>
              <a:rPr lang="en-US" sz="3600" dirty="0" smtClean="0"/>
              <a:t>The latter </a:t>
            </a:r>
            <a:r>
              <a:rPr lang="en-US" sz="3600" dirty="0"/>
              <a:t>finding raises </a:t>
            </a:r>
            <a:r>
              <a:rPr lang="en-US" sz="3600" dirty="0" smtClean="0"/>
              <a:t>an interesting research question </a:t>
            </a:r>
            <a:r>
              <a:rPr lang="en-US" sz="3600" dirty="0"/>
              <a:t>about the potential institutional benefits associated with being certified as a low-income credit </a:t>
            </a:r>
            <a:r>
              <a:rPr lang="en-US" sz="3600" dirty="0" smtClean="0"/>
              <a:t>union.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3BFF-47B7-424A-AE41-8A6F2163522B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Findings for </a:t>
            </a:r>
            <a:r>
              <a:rPr lang="en-US" sz="2800" dirty="0"/>
              <a:t>Institutional and Mortgage Interconnectedness </a:t>
            </a:r>
            <a:r>
              <a:rPr lang="en-US" sz="2800" dirty="0" smtClean="0"/>
              <a:t>Risk: CDFIs vs. MFIs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5045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efficiency study found that </a:t>
            </a:r>
            <a:r>
              <a:rPr lang="en-US" dirty="0" smtClean="0"/>
              <a:t>there </a:t>
            </a:r>
            <a:r>
              <a:rPr lang="en-US" dirty="0"/>
              <a:t>were a few pre-recession years where regulated CDFIs were less efficient than </a:t>
            </a:r>
            <a:r>
              <a:rPr lang="en-US" dirty="0" smtClean="0"/>
              <a:t>MFIs;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However, once </a:t>
            </a:r>
            <a:r>
              <a:rPr lang="en-US" dirty="0"/>
              <a:t>socioeconomic factors were included in the model, regulated CDFIs had virtually the same level of performance.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Overall</a:t>
            </a:r>
            <a:r>
              <a:rPr lang="en-US" dirty="0"/>
              <a:t>, the study found that the mean efficiency </a:t>
            </a:r>
            <a:r>
              <a:rPr lang="en-US" dirty="0" smtClean="0"/>
              <a:t>(i.e. for both CDFIs and MFIs) showed </a:t>
            </a:r>
            <a:r>
              <a:rPr lang="en-US" dirty="0"/>
              <a:t>considerable volatility over the decade analyzed, and that mean efficiency was generally declining over time.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some years, however, regulated CDFIs were more efficient than </a:t>
            </a:r>
            <a:r>
              <a:rPr lang="en-US" dirty="0" smtClean="0"/>
              <a:t>MFIs.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D188-7A20-428C-ADCC-51735BA1FEA0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  <a:endParaRPr lang="en-US" dirty="0" smtClean="0">
              <a:solidFill>
                <a:schemeClr val="tx1"/>
              </a:solidFill>
              <a:latin typeface="DIN-Regular"/>
              <a:cs typeface="DIN-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Model 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880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collection on all certified CDFIs (underway). </a:t>
            </a:r>
          </a:p>
          <a:p>
            <a:pPr lvl="0"/>
            <a:r>
              <a:rPr lang="en-US" sz="2800" dirty="0" smtClean="0"/>
              <a:t>Standardize definitions around key impact measurements.</a:t>
            </a:r>
          </a:p>
          <a:p>
            <a:pPr lvl="0"/>
            <a:r>
              <a:rPr lang="en-US" sz="2800" dirty="0"/>
              <a:t>R</a:t>
            </a:r>
            <a:r>
              <a:rPr lang="en-US" sz="2800" dirty="0" smtClean="0"/>
              <a:t>esearch </a:t>
            </a:r>
            <a:r>
              <a:rPr lang="en-US" sz="2800" dirty="0"/>
              <a:t>on strategies to support growth of CDFI industry and emerging </a:t>
            </a:r>
            <a:r>
              <a:rPr lang="en-US" sz="2800" dirty="0" smtClean="0"/>
              <a:t>opportunities for technological </a:t>
            </a:r>
            <a:r>
              <a:rPr lang="en-US" sz="2800" dirty="0"/>
              <a:t>innovations. </a:t>
            </a:r>
          </a:p>
          <a:p>
            <a:pPr lvl="0"/>
            <a:r>
              <a:rPr lang="en-US" sz="2800" dirty="0"/>
              <a:t>Consider a CDFI Infrastructure and Innovation Fund.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5D8B-AA0A-4F7E-9413-15DC136040D4}" type="datetime1">
              <a:rPr lang="en-US" smtClean="0"/>
              <a:pPr/>
              <a:t>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latin typeface="DIN-Medium"/>
                <a:cs typeface="DIN-Medium"/>
              </a:rPr>
              <a:t>COMMUNITY DEVELOPMENT FINANCIAL INSTITUTIONS FUND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  <a:t>//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  <a:latin typeface="DIN-Regular"/>
                <a:cs typeface="DIN-Regular"/>
              </a:rPr>
            </a:br>
            <a:r>
              <a:rPr lang="en-US" dirty="0" smtClean="0">
                <a:solidFill>
                  <a:schemeClr val="tx1"/>
                </a:solidFill>
                <a:latin typeface="DIN-Regular"/>
                <a:cs typeface="DIN-Regular"/>
              </a:rPr>
              <a:t>www.cdfifund.gov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148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C639A"/>
      </a:dk1>
      <a:lt1>
        <a:sysClr val="window" lastClr="FFFFFF"/>
      </a:lt1>
      <a:dk2>
        <a:srgbClr val="5C639A"/>
      </a:dk2>
      <a:lt2>
        <a:srgbClr val="FFEBC5"/>
      </a:lt2>
      <a:accent1>
        <a:srgbClr val="FFC50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58c94b6-0c1f-4fd9-98f4-f8d13a80f1e0" ContentTypeId="0x0101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15D57E82D5A48A4F8C357BF12487D" ma:contentTypeVersion="14" ma:contentTypeDescription="Create a new document." ma:contentTypeScope="" ma:versionID="453414dc7e8aa656e92d6045a1f5a417">
  <xsd:schema xmlns:xsd="http://www.w3.org/2001/XMLSchema" xmlns:xs="http://www.w3.org/2001/XMLSchema" xmlns:p="http://schemas.microsoft.com/office/2006/metadata/properties" xmlns:ns2="52222ef0-b167-44f5-92f7-438fda0857cd" xmlns:ns3="c75c26ca-96e0-47d4-8397-abce42f0eeed" targetNamespace="http://schemas.microsoft.com/office/2006/metadata/properties" ma:root="true" ma:fieldsID="28dcda6d602b7febeba8e41721338c99" ns2:_="" ns3:_="">
    <xsd:import namespace="52222ef0-b167-44f5-92f7-438fda0857cd"/>
    <xsd:import namespace="c75c26ca-96e0-47d4-8397-abce42f0ee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/>
                <xsd:element ref="ns3:Business_x0020_Unit"/>
                <xsd:element ref="ns3:Date_x0020_Type"/>
                <xsd:element ref="ns3:Date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22ef0-b167-44f5-92f7-438fda0857c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c26ca-96e0-47d4-8397-abce42f0eee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ma:displayName="Document Category" ma:default="Guidance" ma:format="Dropdown" ma:internalName="Document_x0020_Category">
      <xsd:simpleType>
        <xsd:restriction base="dms:Choice">
          <xsd:enumeration value="Analysis"/>
          <xsd:enumeration value="Guidance"/>
          <xsd:enumeration value="Inreach"/>
          <xsd:enumeration value="Outreach"/>
          <xsd:enumeration value="Instructions"/>
          <xsd:enumeration value="Meetings"/>
          <xsd:enumeration value="Plans"/>
          <xsd:enumeration value="Policy"/>
          <xsd:enumeration value="Procedures"/>
          <xsd:enumeration value="Reference"/>
          <xsd:enumeration value="Reports"/>
          <xsd:enumeration value="Training"/>
        </xsd:restriction>
      </xsd:simpleType>
    </xsd:element>
    <xsd:element name="Business_x0020_Unit" ma:index="12" ma:displayName="Business Unit" ma:default="Operations" ma:format="Dropdown" ma:internalName="Business_x0020_Unit">
      <xsd:simpleType>
        <xsd:restriction base="dms:Choice">
          <xsd:enumeration value="Office of the Director"/>
          <xsd:enumeration value="Office of the Deputy Director"/>
          <xsd:enumeration value="Legal Counsel"/>
          <xsd:enumeration value="Legislative and External Affairs"/>
          <xsd:enumeration value="Operations"/>
          <xsd:enumeration value="Training and Outreach"/>
          <xsd:enumeration value="Financial Strategies and Research"/>
          <xsd:enumeration value="Program: CDFI"/>
          <xsd:enumeration value="Program: NACA"/>
          <xsd:enumeration value="Program: NMTC"/>
          <xsd:enumeration value="Program: BEA"/>
          <xsd:enumeration value="Program: CMF"/>
          <xsd:enumeration value="Program: Bond Guarantee"/>
          <xsd:enumeration value="Certification, Compliance Monitoring and Evaluation"/>
          <xsd:enumeration value="Information Technology"/>
        </xsd:restriction>
      </xsd:simpleType>
    </xsd:element>
    <xsd:element name="Date_x0020_Type" ma:index="13" ma:displayName="Date Type" ma:default="Document Date" ma:format="Dropdown" ma:internalName="Date_x0020_Type">
      <xsd:simpleType>
        <xsd:restriction base="dms:Choice">
          <xsd:enumeration value="Document Date"/>
          <xsd:enumeration value="Last Update Date"/>
          <xsd:enumeration value="Posting Date"/>
          <xsd:enumeration value="Publication Date"/>
          <xsd:enumeration value="Release Date"/>
          <xsd:enumeration value="Report Run Date"/>
          <xsd:enumeration value="Signed Date"/>
        </xsd:restriction>
      </xsd:simpleType>
    </xsd:element>
    <xsd:element name="Date" ma:index="14" nillable="true" ma:displayName="Date" ma:internalName="Date">
      <xsd:simpleType>
        <xsd:restriction base="dms:Text">
          <xsd:maxLength value="20"/>
        </xsd:restriction>
      </xsd:simpleType>
    </xsd:element>
    <xsd:element name="Topic" ma:index="15" nillable="true" ma:displayName="Topic" ma:internalName="Topic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c75c26ca-96e0-47d4-8397-abce42f0eeed">PowerPoint Templates</Topic>
    <Date_x0020_Type xmlns="c75c26ca-96e0-47d4-8397-abce42f0eeed">Publication Date</Date_x0020_Type>
    <Document_x0020_Category xmlns="c75c26ca-96e0-47d4-8397-abce42f0eeed">Outreach</Document_x0020_Category>
    <Date xmlns="c75c26ca-96e0-47d4-8397-abce42f0eeed">December 2012</Date>
    <Business_x0020_Unit xmlns="c75c26ca-96e0-47d4-8397-abce42f0eeed">Legislative and External Affairs</Business_x0020_Unit>
    <_dlc_DocId xmlns="52222ef0-b167-44f5-92f7-438fda0857cd">DOCDFI-11-123</_dlc_DocId>
    <_dlc_DocIdUrl xmlns="52222ef0-b167-44f5-92f7-438fda0857cd">
      <Url>http://thegreen.treas.gov/do/cdfi/_layouts/DocIdRedir.aspx?ID=DOCDFI-11-123</Url>
      <Description>DOCDFI-11-123</Description>
    </_dlc_DocIdUrl>
  </documentManagement>
</p:properties>
</file>

<file path=customXml/itemProps1.xml><?xml version="1.0" encoding="utf-8"?>
<ds:datastoreItem xmlns:ds="http://schemas.openxmlformats.org/officeDocument/2006/customXml" ds:itemID="{44192F1C-EB0A-4A98-895A-3E96DE84F0D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3AB45E9-6D67-48E6-BC1B-3CBA137999D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286C6B-8198-4066-92C9-A17E07E09FA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FC5D2D0-1CFA-42F9-8EED-571BEF0A7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22ef0-b167-44f5-92f7-438fda0857cd"/>
    <ds:schemaRef ds:uri="c75c26ca-96e0-47d4-8397-abce42f0e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5C6C0AA-D25A-4195-A783-5947C4E5DD70}">
  <ds:schemaRefs>
    <ds:schemaRef ds:uri="http://purl.org/dc/elements/1.1/"/>
    <ds:schemaRef ds:uri="http://www.w3.org/XML/1998/namespace"/>
    <ds:schemaRef ds:uri="http://purl.org/dc/dcmitype/"/>
    <ds:schemaRef ds:uri="52222ef0-b167-44f5-92f7-438fda0857cd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75c26ca-96e0-47d4-8397-abce42f0ee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982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Overview and Findings of CDFI Program Impact Evaluation Reports </vt:lpstr>
      <vt:lpstr>Overview of CDFI Program Impact Evaluation Reports</vt:lpstr>
      <vt:lpstr>Carsey School Study Methods</vt:lpstr>
      <vt:lpstr>Carsey Study’s Key Findings</vt:lpstr>
      <vt:lpstr>Carsey Study’s Key Findings (continued)</vt:lpstr>
      <vt:lpstr>Socratic Solutions Studies of CDFI Depositories Risk and Efficiency</vt:lpstr>
      <vt:lpstr>Findings for Institutional and Mortgage Interconnectedness Risk: CDFIs vs. MFIs</vt:lpstr>
      <vt:lpstr>Efficiency Model Key Findings</vt:lpstr>
      <vt:lpstr>Next Steps </vt:lpstr>
      <vt:lpstr>Appendix I: Institutional and Mortgage Interconnectedness Risk among depository CDFIs, 2002-2011</vt:lpstr>
      <vt:lpstr>Appendix II: Efficiency Model methods, data, and objectives</vt:lpstr>
    </vt:vector>
  </TitlesOfParts>
  <Company>Alcohol &amp; Tobacco Tax &amp; Trade Bureau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PowerPoint Template: Static Cover Slide</dc:title>
  <dc:creator>Beauman, Kimberly</dc:creator>
  <cp:lastModifiedBy>AYRIANNE PARKS</cp:lastModifiedBy>
  <cp:revision>244</cp:revision>
  <cp:lastPrinted>2015-02-11T21:15:00Z</cp:lastPrinted>
  <dcterms:created xsi:type="dcterms:W3CDTF">2015-02-24T14:46:23Z</dcterms:created>
  <dcterms:modified xsi:type="dcterms:W3CDTF">2015-02-24T14:47:37Z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0x010100B7E15D57E82D5A48A4F8C357BF12487D</vt:lpwstr>
  </property>
  <property fmtid="{D5CDD505-2E9C-101B-9397-08002B2CF9AE}" pid="3" name="_dlc_DocIdItemGuid">
    <vt:lpwstr>2c35c1af-b2e1-4aa4-aef8-4629ae851843</vt:lpwstr>
  </property>
  <property fmtid="{D5CDD505-2E9C-101B-9397-08002B2CF9AE}" pid="4" name="HeaderStyleDefinitions">
    <vt:lpwstr/>
  </property>
</Properties>
</file>